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4.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39"/>
  </p:notesMasterIdLst>
  <p:handoutMasterIdLst>
    <p:handoutMasterId r:id="rId40"/>
  </p:handoutMasterIdLst>
  <p:sldIdLst>
    <p:sldId id="570" r:id="rId2"/>
    <p:sldId id="575" r:id="rId3"/>
    <p:sldId id="567" r:id="rId4"/>
    <p:sldId id="557" r:id="rId5"/>
    <p:sldId id="573" r:id="rId6"/>
    <p:sldId id="528" r:id="rId7"/>
    <p:sldId id="560" r:id="rId8"/>
    <p:sldId id="561" r:id="rId9"/>
    <p:sldId id="549" r:id="rId10"/>
    <p:sldId id="577" r:id="rId11"/>
    <p:sldId id="563" r:id="rId12"/>
    <p:sldId id="578" r:id="rId13"/>
    <p:sldId id="520" r:id="rId14"/>
    <p:sldId id="580" r:id="rId15"/>
    <p:sldId id="582" r:id="rId16"/>
    <p:sldId id="568" r:id="rId17"/>
    <p:sldId id="521" r:id="rId18"/>
    <p:sldId id="522" r:id="rId19"/>
    <p:sldId id="523" r:id="rId20"/>
    <p:sldId id="525" r:id="rId21"/>
    <p:sldId id="526" r:id="rId22"/>
    <p:sldId id="576" r:id="rId23"/>
    <p:sldId id="527" r:id="rId24"/>
    <p:sldId id="554" r:id="rId25"/>
    <p:sldId id="473" r:id="rId26"/>
    <p:sldId id="474" r:id="rId27"/>
    <p:sldId id="475" r:id="rId28"/>
    <p:sldId id="476" r:id="rId29"/>
    <p:sldId id="477" r:id="rId30"/>
    <p:sldId id="574" r:id="rId31"/>
    <p:sldId id="545" r:id="rId32"/>
    <p:sldId id="546" r:id="rId33"/>
    <p:sldId id="544" r:id="rId34"/>
    <p:sldId id="572" r:id="rId35"/>
    <p:sldId id="548" r:id="rId36"/>
    <p:sldId id="581" r:id="rId37"/>
    <p:sldId id="555" r:id="rId38"/>
  </p:sldIdLst>
  <p:sldSz cx="12192000" cy="6858000"/>
  <p:notesSz cx="7099300" cy="10234613"/>
  <p:custDataLst>
    <p:tags r:id="rId4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72" autoAdjust="0"/>
    <p:restoredTop sz="84269" autoAdjust="0"/>
  </p:normalViewPr>
  <p:slideViewPr>
    <p:cSldViewPr>
      <p:cViewPr varScale="1">
        <p:scale>
          <a:sx n="190" d="100"/>
          <a:sy n="190" d="100"/>
        </p:scale>
        <p:origin x="226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184"/>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tags" Target="tags/tag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1" Type="http://schemas.openxmlformats.org/officeDocument/2006/relationships/image" Target="../media/image27.png"/><Relationship Id="rId2"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2d:</a:t>
            </a:r>
            <a:r>
              <a:rPr lang="en-US" baseline="0" dirty="0" smtClean="0"/>
              <a:t> line</a:t>
            </a:r>
          </a:p>
          <a:p>
            <a:r>
              <a:rPr lang="en-US" baseline="0" dirty="0" smtClean="0"/>
              <a:t>3d: plane</a:t>
            </a:r>
          </a:p>
          <a:p>
            <a:r>
              <a:rPr lang="en-US" baseline="0" dirty="0" smtClean="0"/>
              <a:t>Many-d: hyperplane.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a:t>
            </a:fld>
            <a:endParaRPr lang="en-US"/>
          </a:p>
        </p:txBody>
      </p:sp>
    </p:spTree>
    <p:extLst>
      <p:ext uri="{BB962C8B-B14F-4D97-AF65-F5344CB8AC3E}">
        <p14:creationId xmlns:p14="http://schemas.microsoft.com/office/powerpoint/2010/main" val="542635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initial weight vectors for each of our three classes.  Now we have 3 inputs that we want to classify.  </a:t>
            </a:r>
          </a:p>
          <a:p>
            <a:endParaRPr lang="en-US" dirty="0" smtClean="0"/>
          </a:p>
          <a:p>
            <a:r>
              <a:rPr lang="en-US" dirty="0" smtClean="0"/>
              <a:t>Let’s compute the values for each of the classes.  It</a:t>
            </a:r>
            <a:r>
              <a:rPr lang="mr-IN" dirty="0" smtClean="0"/>
              <a:t>’</a:t>
            </a:r>
            <a:r>
              <a:rPr lang="en-US" dirty="0" smtClean="0"/>
              <a:t>s the inner</a:t>
            </a:r>
            <a:r>
              <a:rPr lang="en-US" baseline="0" dirty="0" smtClean="0"/>
              <a:t> product.  Since sports has the bias term of 1, it wins.  However, Let’s say that y* is </a:t>
            </a:r>
            <a:r>
              <a:rPr lang="en-US" baseline="0" dirty="0" err="1" smtClean="0"/>
              <a:t>poiitics</a:t>
            </a:r>
            <a:r>
              <a:rPr lang="en-US" baseline="0" dirty="0" smtClean="0"/>
              <a:t>.</a:t>
            </a:r>
          </a:p>
          <a:p>
            <a:endParaRPr lang="en-US" baseline="0" dirty="0" smtClean="0"/>
          </a:p>
          <a:p>
            <a:r>
              <a:rPr lang="en-US" baseline="0" dirty="0" smtClean="0"/>
              <a:t>We add f(x) to politics, which gives us  a new </a:t>
            </a:r>
            <a:r>
              <a:rPr lang="en-US" baseline="0" dirty="0" err="1" smtClean="0"/>
              <a:t>w_politics</a:t>
            </a:r>
            <a:r>
              <a:rPr lang="en-US" baseline="0" dirty="0" smtClean="0"/>
              <a:t> of (1, 1, 0, 1, 1).  </a:t>
            </a:r>
          </a:p>
          <a:p>
            <a:r>
              <a:rPr lang="en-US" baseline="0" dirty="0" smtClean="0"/>
              <a:t>We subtract f(x) from sports, so we get a new </a:t>
            </a:r>
            <a:r>
              <a:rPr lang="en-US" baseline="0" dirty="0" err="1" smtClean="0"/>
              <a:t>w_sports</a:t>
            </a:r>
            <a:r>
              <a:rPr lang="en-US" baseline="0" dirty="0" smtClean="0"/>
              <a:t> of (0, -1, 0, -1, -1).</a:t>
            </a:r>
          </a:p>
          <a:p>
            <a:r>
              <a:rPr lang="en-US" baseline="0" dirty="0" smtClean="0"/>
              <a:t>So that’s our first training example.</a:t>
            </a:r>
          </a:p>
          <a:p>
            <a:endParaRPr lang="en-US" baseline="0" dirty="0" smtClean="0"/>
          </a:p>
          <a:p>
            <a:r>
              <a:rPr lang="en-US" baseline="0" dirty="0" smtClean="0"/>
              <a:t>Let’s compute the score for “win the election”.  The feature vector is 1, 1, 0,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So the highest score is politics.  That’s the correct label, so we don’t need to do any updates.</a:t>
            </a:r>
          </a:p>
          <a:p>
            <a:endParaRPr lang="en-US" baseline="0" dirty="0" smtClean="0"/>
          </a:p>
          <a:p>
            <a:r>
              <a:rPr lang="en-US" baseline="0" dirty="0" smtClean="0"/>
              <a:t>For win the game our f(x) is (1, 1, 1, 0, 1). </a:t>
            </a:r>
          </a:p>
          <a:p>
            <a:r>
              <a:rPr lang="en-US" baseline="0" dirty="0" smtClean="0"/>
              <a:t>For the inner products we get  -2 for </a:t>
            </a:r>
            <a:r>
              <a:rPr lang="en-US" baseline="0" dirty="0" err="1" smtClean="0"/>
              <a:t>w_sports</a:t>
            </a:r>
            <a:r>
              <a:rPr lang="en-US" baseline="0" dirty="0" smtClean="0"/>
              <a:t>, 3 for </a:t>
            </a:r>
            <a:r>
              <a:rPr lang="en-US" baseline="0" dirty="0" err="1" smtClean="0"/>
              <a:t>w_politics</a:t>
            </a:r>
            <a:r>
              <a:rPr lang="en-US" baseline="0" dirty="0" smtClean="0"/>
              <a:t> and 0 for </a:t>
            </a:r>
            <a:r>
              <a:rPr lang="en-US" baseline="0" dirty="0" err="1" smtClean="0"/>
              <a:t>w_tech</a:t>
            </a:r>
            <a:r>
              <a:rPr lang="en-US" baseline="0" dirty="0" smtClean="0"/>
              <a:t>.</a:t>
            </a:r>
          </a:p>
          <a:p>
            <a:r>
              <a:rPr lang="en-US" baseline="0" dirty="0" smtClean="0"/>
              <a:t>Now we have to update by subtracting this f(x) from the politics weight vector, and add it to the sports weight vector. </a:t>
            </a:r>
          </a:p>
          <a:p>
            <a:endParaRPr lang="en-US" baseline="0" dirty="0" smtClean="0"/>
          </a:p>
          <a:p>
            <a:r>
              <a:rPr lang="en-US" baseline="0" dirty="0" smtClean="0"/>
              <a:t>Subtracting it out </a:t>
            </a:r>
            <a:r>
              <a:rPr lang="en-US" baseline="0" dirty="0" err="1" smtClean="0"/>
              <a:t>fom</a:t>
            </a:r>
            <a:r>
              <a:rPr lang="en-US" baseline="0" dirty="0" smtClean="0"/>
              <a:t> </a:t>
            </a:r>
            <a:r>
              <a:rPr lang="en-US" baseline="0" dirty="0" err="1" smtClean="0"/>
              <a:t>w_politics</a:t>
            </a:r>
            <a:r>
              <a:rPr lang="en-US" baseline="0" dirty="0" smtClean="0"/>
              <a:t> gives us new </a:t>
            </a:r>
            <a:r>
              <a:rPr lang="en-US" baseline="0" dirty="0" err="1" smtClean="0"/>
              <a:t>w_politics</a:t>
            </a:r>
            <a:r>
              <a:rPr lang="en-US" baseline="0" dirty="0" smtClean="0"/>
              <a:t> of (0, 0, -1, 1, 0).</a:t>
            </a:r>
          </a:p>
          <a:p>
            <a:r>
              <a:rPr lang="en-US" baseline="0" dirty="0" smtClean="0"/>
              <a:t>We add f(x) </a:t>
            </a:r>
            <a:r>
              <a:rPr lang="en-US" baseline="0" dirty="0" err="1" smtClean="0"/>
              <a:t>tp</a:t>
            </a:r>
            <a:r>
              <a:rPr lang="en-US" baseline="0" dirty="0" smtClean="0"/>
              <a:t> sports, so we get a new </a:t>
            </a:r>
            <a:r>
              <a:rPr lang="en-US" baseline="0" dirty="0" err="1" smtClean="0"/>
              <a:t>w_sports</a:t>
            </a:r>
            <a:r>
              <a:rPr lang="en-US" baseline="0" dirty="0" smtClean="0"/>
              <a:t> of (1, 0, 1, -1, 0).</a:t>
            </a:r>
          </a:p>
          <a:p>
            <a:endParaRPr lang="en-US" baseline="0" dirty="0" smtClean="0"/>
          </a:p>
          <a:p>
            <a:r>
              <a:rPr lang="en-US" baseline="0" dirty="0" smtClean="0"/>
              <a:t>Then we go back to the first example.  We keep looping until at some point, we run through all examples and nothing changes.  If that’s the case then nothing will change in the future.</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2017152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do at most this many passes.</a:t>
            </a:r>
          </a:p>
          <a:p>
            <a:r>
              <a:rPr lang="en-US" dirty="0" smtClean="0"/>
              <a:t>K is the of</a:t>
            </a:r>
            <a:r>
              <a:rPr lang="en-US" baseline="0" dirty="0" smtClean="0"/>
              <a:t> features.  The more features that you have the longer it will take to converge.</a:t>
            </a:r>
          </a:p>
          <a:p>
            <a:r>
              <a:rPr lang="en-US" baseline="0" dirty="0" smtClean="0"/>
              <a:t>Delta squared is the margin.  If you have a </a:t>
            </a:r>
            <a:r>
              <a:rPr lang="en-US" baseline="0" dirty="0" err="1" smtClean="0"/>
              <a:t>separabe</a:t>
            </a:r>
            <a:r>
              <a:rPr lang="en-US" baseline="0" dirty="0" smtClean="0"/>
              <a:t> 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smtClean="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381157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Overtraining is easy to fix.  Use</a:t>
            </a:r>
            <a:r>
              <a:rPr lang="en-US" baseline="0" dirty="0" smtClean="0"/>
              <a:t> held-out data to avoid overtraining via “early stopping”.</a:t>
            </a:r>
          </a:p>
          <a:p>
            <a:endParaRPr lang="en-US" baseline="0" dirty="0" smtClean="0"/>
          </a:p>
          <a:p>
            <a:r>
              <a:rPr lang="en-US" baseline="0" dirty="0" smtClean="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561670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 does the following when you make an error:</a:t>
            </a:r>
          </a:p>
          <a:p>
            <a:r>
              <a:rPr lang="en-US" dirty="0" smtClean="0"/>
              <a:t>You re-scale your features by some value Tau.</a:t>
            </a:r>
            <a:r>
              <a:rPr lang="en-US" baseline="0" dirty="0" smtClean="0"/>
              <a:t>  This is like the alpha that we saw in Q-learning.  It is a learning rate in some sense.  Unlike in Q-learning where this was set heuristically, we are going to have a principled way of setting Tau.</a:t>
            </a:r>
          </a:p>
          <a:p>
            <a:r>
              <a:rPr lang="en-US" baseline="0" dirty="0" smtClean="0"/>
              <a:t>Let’s take a look at it pictorially.  We wanted to classify the current thing as y*, but we came up with y as our prediction.  What we normally do is subtract out f from </a:t>
            </a:r>
            <a:r>
              <a:rPr lang="en-US" baseline="0" dirty="0" err="1" smtClean="0"/>
              <a:t>wy</a:t>
            </a:r>
            <a:r>
              <a:rPr lang="en-US" baseline="0" dirty="0" smtClean="0"/>
              <a:t>, and add it to w*, and that would be the perceptron update.  </a:t>
            </a:r>
          </a:p>
          <a:p>
            <a:r>
              <a:rPr lang="en-US" baseline="0" dirty="0" smtClean="0"/>
              <a:t>Now we’re going to allow some scaling via tau.  Not  too much, not too little. </a:t>
            </a:r>
          </a:p>
          <a:p>
            <a:endParaRPr lang="en-US" baseline="0" dirty="0" smtClean="0"/>
          </a:p>
          <a:p>
            <a:r>
              <a:rPr lang="en-US" baseline="0" dirty="0" smtClean="0"/>
              <a:t>So here’s the equation that we use to choose an update size.  We want to pick a new update that has the weight vector for each class (</a:t>
            </a:r>
            <a:r>
              <a:rPr lang="en-US" baseline="0" dirty="0" err="1" smtClean="0"/>
              <a:t>w_y</a:t>
            </a:r>
            <a:r>
              <a:rPr lang="en-US" baseline="0" dirty="0" smtClean="0"/>
              <a:t>’) to be as close as possible to </a:t>
            </a:r>
            <a:r>
              <a:rPr lang="en-US" baseline="0" dirty="0" err="1" smtClean="0"/>
              <a:t>w_y</a:t>
            </a:r>
            <a:r>
              <a:rPr lang="en-US" baseline="0" dirty="0" smtClean="0"/>
              <a:t>.  </a:t>
            </a:r>
            <a:r>
              <a:rPr lang="en-US" baseline="0" dirty="0" smtClean="0"/>
              <a:t> You could make that true by just setting </a:t>
            </a:r>
            <a:r>
              <a:rPr lang="en-US" baseline="0" dirty="0" err="1" smtClean="0"/>
              <a:t>w_y</a:t>
            </a:r>
            <a:r>
              <a:rPr lang="en-US" baseline="0" dirty="0" smtClean="0"/>
              <a:t>’ to be </a:t>
            </a:r>
            <a:r>
              <a:rPr lang="en-US" baseline="0" dirty="0" err="1" smtClean="0"/>
              <a:t>w_y</a:t>
            </a:r>
            <a:r>
              <a:rPr lang="en-US" baseline="0" dirty="0" smtClean="0"/>
              <a:t>.</a:t>
            </a:r>
          </a:p>
          <a:p>
            <a:endParaRPr lang="en-US" baseline="0" dirty="0" smtClean="0"/>
          </a:p>
          <a:p>
            <a:r>
              <a:rPr lang="en-US" baseline="0" dirty="0" smtClean="0"/>
              <a:t>But there’s a constraint.  We want the </a:t>
            </a:r>
            <a:r>
              <a:rPr lang="en-US" baseline="0" dirty="0" err="1" smtClean="0"/>
              <a:t>w_y</a:t>
            </a:r>
            <a:r>
              <a:rPr lang="en-US" baseline="0" dirty="0" smtClean="0"/>
              <a:t> to be better for the current item f(x).  That’s </a:t>
            </a:r>
            <a:r>
              <a:rPr lang="en-US" baseline="0" dirty="0" smtClean="0"/>
              <a:t>the second term.  And not only do we want it to be better than our previous prediction, and we want it </a:t>
            </a:r>
            <a:r>
              <a:rPr lang="en-US" baseline="0" dirty="0" smtClean="0"/>
              <a:t>to </a:t>
            </a:r>
            <a:r>
              <a:rPr lang="en-US" baseline="0" dirty="0" smtClean="0"/>
              <a:t>be correct by a margin of at least +1.  This is saying that y* has to be getting a higher score than y +1.  </a:t>
            </a:r>
            <a:endParaRPr lang="en-US" baseline="0" dirty="0" smtClean="0"/>
          </a:p>
          <a:p>
            <a:r>
              <a:rPr lang="en-US" baseline="0" dirty="0" smtClean="0"/>
              <a:t>The plus one gives us some margin.</a:t>
            </a:r>
            <a:endParaRPr lang="en-US" baseline="0" dirty="0" smtClean="0"/>
          </a:p>
          <a:p>
            <a:r>
              <a:rPr lang="en-US" baseline="0" dirty="0" smtClean="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24</a:t>
            </a:fld>
            <a:endParaRPr lang="en-US"/>
          </a:p>
        </p:txBody>
      </p:sp>
    </p:spTree>
    <p:extLst>
      <p:ext uri="{BB962C8B-B14F-4D97-AF65-F5344CB8AC3E}">
        <p14:creationId xmlns:p14="http://schemas.microsoft.com/office/powerpoint/2010/main" val="97575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solve the problem.</a:t>
            </a:r>
          </a:p>
          <a:p>
            <a:r>
              <a:rPr lang="en-US" dirty="0" smtClean="0"/>
              <a:t>We have</a:t>
            </a:r>
            <a:r>
              <a:rPr lang="en-US" baseline="0" dirty="0" smtClean="0"/>
              <a:t> a mistake.  We predicted y, we should have predicted y*.  We need to find the Tau to see how much we should adjust the weights for the current </a:t>
            </a:r>
            <a:r>
              <a:rPr lang="en-US" baseline="0" dirty="0" err="1" smtClean="0"/>
              <a:t>intput</a:t>
            </a:r>
            <a:r>
              <a:rPr lang="en-US" baseline="0" dirty="0" smtClean="0"/>
              <a:t> item.</a:t>
            </a:r>
          </a:p>
          <a:p>
            <a:endParaRPr lang="en-US" baseline="0" dirty="0" smtClean="0"/>
          </a:p>
          <a:p>
            <a:r>
              <a:rPr lang="en-US" baseline="0" dirty="0" smtClean="0"/>
              <a:t>So here’s the decision problem.  (two equations from previous slide).  The problem doesn’t say that it has to be the same as the thing on the left.</a:t>
            </a:r>
          </a:p>
          <a:p>
            <a:endParaRPr lang="en-US" baseline="0" dirty="0" smtClean="0"/>
          </a:p>
          <a:p>
            <a:r>
              <a:rPr lang="en-US" baseline="0" dirty="0" smtClean="0"/>
              <a:t>If all the thing we care about is y and y*, then only the weight vectors for those two will change.  So we don’t have to pay attention to weights for all the other classes.</a:t>
            </a:r>
          </a:p>
          <a:p>
            <a:r>
              <a:rPr lang="en-US" baseline="0" dirty="0" smtClean="0"/>
              <a:t>The minimal way to change them is by adding some scaled version of f(x).  Anything else that you add, is going to make the change bigger without affecting these decisions.</a:t>
            </a:r>
          </a:p>
          <a:p>
            <a:endParaRPr lang="en-US" baseline="0" dirty="0" smtClean="0"/>
          </a:p>
          <a:p>
            <a:r>
              <a:rPr lang="en-US" baseline="0" dirty="0" smtClean="0"/>
              <a:t>Therefore we get this new optimization problem.  Min Tau.</a:t>
            </a:r>
          </a:p>
          <a:p>
            <a:r>
              <a:rPr lang="en-US" baseline="0" dirty="0" smtClean="0"/>
              <a:t>If we just minimized Tau, it would be Tau = 0.  We need the same constraint as before.</a:t>
            </a:r>
          </a:p>
          <a:p>
            <a:r>
              <a:rPr lang="en-US" baseline="0" dirty="0" smtClean="0"/>
              <a:t>That’s a linear constraint in tau.  So Tau has to be bigger than something.  We get the value of Tau where the  value of the second item holds true with </a:t>
            </a:r>
            <a:r>
              <a:rPr lang="en-US" baseline="0" dirty="0" err="1" smtClean="0"/>
              <a:t>equlity</a:t>
            </a:r>
            <a:r>
              <a:rPr lang="en-US" baseline="0" dirty="0" smtClean="0"/>
              <a:t>.</a:t>
            </a:r>
          </a:p>
          <a:p>
            <a:endParaRPr lang="en-US" baseline="0" dirty="0" smtClean="0"/>
          </a:p>
          <a:p>
            <a:r>
              <a:rPr lang="en-US" baseline="0" dirty="0" smtClean="0"/>
              <a:t>That’s our closed form calculation.  Here.(3</a:t>
            </a:r>
            <a:r>
              <a:rPr lang="en-US" baseline="30000" dirty="0" smtClean="0"/>
              <a:t>rd</a:t>
            </a:r>
            <a:r>
              <a:rPr lang="en-US" baseline="0" dirty="0" smtClean="0"/>
              <a:t> part).  Plugging in the updates from the box in the upper </a:t>
            </a:r>
            <a:r>
              <a:rPr lang="en-US" baseline="0" dirty="0" err="1" smtClean="0"/>
              <a:t>righthand</a:t>
            </a:r>
            <a:r>
              <a:rPr lang="en-US" baseline="0" dirty="0" smtClean="0"/>
              <a:t> corner.</a:t>
            </a:r>
          </a:p>
          <a:p>
            <a:r>
              <a:rPr lang="en-US" baseline="0" dirty="0" smtClean="0"/>
              <a:t>The </a:t>
            </a:r>
            <a:r>
              <a:rPr lang="en-US" baseline="0" smtClean="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25</a:t>
            </a:fld>
            <a:endParaRPr lang="en-US"/>
          </a:p>
        </p:txBody>
      </p:sp>
    </p:spTree>
    <p:extLst>
      <p:ext uri="{BB962C8B-B14F-4D97-AF65-F5344CB8AC3E}">
        <p14:creationId xmlns:p14="http://schemas.microsoft.com/office/powerpoint/2010/main" val="2063644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27</a:t>
            </a:fld>
            <a:endParaRPr lang="en-US" smtClean="0"/>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activation for some weight vector w</a:t>
            </a:r>
            <a:r>
              <a:rPr lang="en-US" baseline="0" dirty="0" smtClean="0"/>
              <a:t> given some input x is the Sum for each weight </a:t>
            </a:r>
            <a:r>
              <a:rPr lang="en-US" baseline="0" dirty="0" err="1" smtClean="0"/>
              <a:t>w_i</a:t>
            </a:r>
            <a:r>
              <a:rPr lang="en-US" baseline="0" dirty="0" smtClean="0"/>
              <a:t> in the weight vector with the corresponding entry in the feature vector representing x, </a:t>
            </a:r>
            <a:r>
              <a:rPr lang="en-US" baseline="0" dirty="0" err="1" smtClean="0"/>
              <a:t>f_i</a:t>
            </a:r>
            <a:r>
              <a:rPr lang="en-US" baseline="0" dirty="0" smtClean="0"/>
              <a:t>(x).</a:t>
            </a:r>
          </a:p>
          <a:p>
            <a:r>
              <a:rPr lang="en-US" baseline="0" dirty="0" smtClean="0"/>
              <a:t>We also write this as w * f(x), which is the inner product of the weight vector and the feature vector. </a:t>
            </a:r>
          </a:p>
          <a:p>
            <a:endParaRPr lang="en-US" baseline="0" dirty="0" smtClean="0"/>
          </a:p>
          <a:p>
            <a:r>
              <a:rPr lang="en-US" baseline="0" dirty="0" smtClean="0"/>
              <a:t>Depending on whether the sum is positive, or the sum is negative, we output a positive class label or a negative class label (for the binary classification case).</a:t>
            </a:r>
          </a:p>
          <a:p>
            <a:endParaRPr lang="en-US" baseline="0" dirty="0" smtClean="0"/>
          </a:p>
          <a:p>
            <a:r>
              <a:rPr lang="en-US" baseline="0" dirty="0" smtClean="0"/>
              <a:t>This is the generic picture that represents the perceptron..</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191898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feature values</a:t>
            </a:r>
            <a:r>
              <a:rPr lang="en-US" baseline="0" dirty="0" smtClean="0"/>
              <a:t> for inputs are fixed, but </a:t>
            </a:r>
            <a:r>
              <a:rPr lang="en-US" dirty="0" smtClean="0"/>
              <a:t>we can choose</a:t>
            </a:r>
            <a:r>
              <a:rPr lang="en-US" baseline="0" dirty="0" smtClean="0"/>
              <a:t> different weight vectors. </a:t>
            </a:r>
            <a:r>
              <a:rPr lang="en-US" dirty="0" smtClean="0"/>
              <a:t>Depending on the weight</a:t>
            </a:r>
            <a:r>
              <a:rPr lang="en-US" baseline="0" dirty="0" smtClean="0"/>
              <a:t> vector that we pick, we will get a different classifier.  </a:t>
            </a:r>
          </a:p>
          <a:p>
            <a:endParaRPr lang="en-US" baseline="0" dirty="0" smtClean="0"/>
          </a:p>
          <a:p>
            <a:r>
              <a:rPr lang="en-US" baseline="0" dirty="0" smtClean="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smtClean="0"/>
              <a:t>The weight vector always represents the positive class, so what is it in this case?  It’s SPAM. </a:t>
            </a:r>
          </a:p>
          <a:p>
            <a:endParaRPr lang="en-US" dirty="0" smtClean="0"/>
          </a:p>
          <a:p>
            <a:r>
              <a:rPr lang="en-US" dirty="0" smtClean="0"/>
              <a:t>The weight vector</a:t>
            </a:r>
            <a:r>
              <a:rPr lang="en-US" baseline="0" dirty="0" smtClean="0"/>
              <a:t> lives in the same vector space as the feature vectors.  Here’s are two feature vectors representing two emails that we want to classify.</a:t>
            </a:r>
            <a:endParaRPr lang="en-US" dirty="0" smtClean="0"/>
          </a:p>
          <a:p>
            <a:endParaRPr lang="en-US" dirty="0" smtClean="0"/>
          </a:p>
          <a:p>
            <a:r>
              <a:rPr lang="en-US" dirty="0" smtClean="0"/>
              <a:t>For linear classification, we have a separating hyperplane. </a:t>
            </a:r>
            <a:r>
              <a:rPr lang="en-US" baseline="0" dirty="0" smtClean="0"/>
              <a:t> Separation is orthogonal to w.  ((Draw this at a right angle to w)).  Everything on the same side as w is the positive class  Everything on the other side is the negative class. </a:t>
            </a:r>
            <a:endParaRPr lang="en-US" dirty="0" smtClean="0"/>
          </a:p>
          <a:p>
            <a:r>
              <a:rPr lang="en-US" dirty="0" smtClean="0"/>
              <a:t>For x2, the angle between w</a:t>
            </a:r>
            <a:r>
              <a:rPr lang="en-US" baseline="0" dirty="0" smtClean="0"/>
              <a:t> and f(x2) &gt; 90 degrees, so it is negative.</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If we compute the inner product</a:t>
            </a:r>
            <a:r>
              <a:rPr lang="en-US" baseline="0" dirty="0" smtClean="0"/>
              <a:t> then we’ll get a negative class when the angle is &gt; 90 degrees like f(x_2).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7854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 to move the decision boundary</a:t>
            </a:r>
            <a:r>
              <a:rPr lang="en-US" baseline="0" dirty="0" smtClean="0"/>
              <a:t> so that the decisions are usually correct. </a:t>
            </a:r>
          </a:p>
          <a:p>
            <a:endParaRPr lang="en-US" baseline="0" dirty="0" smtClean="0"/>
          </a:p>
          <a:p>
            <a:r>
              <a:rPr lang="en-US" dirty="0" smtClean="0"/>
              <a:t>2d:</a:t>
            </a:r>
            <a:r>
              <a:rPr lang="en-US" baseline="0" dirty="0" smtClean="0"/>
              <a:t> line</a:t>
            </a:r>
          </a:p>
          <a:p>
            <a:r>
              <a:rPr lang="en-US" baseline="0" dirty="0" smtClean="0"/>
              <a:t>3d: plane</a:t>
            </a:r>
          </a:p>
          <a:p>
            <a:r>
              <a:rPr lang="en-US" baseline="0" dirty="0" smtClean="0"/>
              <a:t>Many-d: hyperplane.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79734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simple 2-dim</a:t>
            </a:r>
            <a:r>
              <a:rPr lang="en-US" baseline="0" dirty="0" smtClean="0"/>
              <a:t> example to give some intuition. </a:t>
            </a:r>
          </a:p>
          <a:p>
            <a:r>
              <a:rPr lang="en-US" baseline="0" dirty="0" smtClean="0"/>
              <a:t>Let’s say our weight vector looks like this.</a:t>
            </a:r>
          </a:p>
          <a:p>
            <a:r>
              <a:rPr lang="en-US" baseline="0" dirty="0" smtClean="0"/>
              <a:t>We want to find the set of points where w*f(x) = 0.  That’s the boundary. </a:t>
            </a:r>
          </a:p>
          <a:p>
            <a:r>
              <a:rPr lang="en-US" baseline="0" dirty="0" smtClean="0"/>
              <a:t>Here’s the point for free, money ((draw point) ).</a:t>
            </a:r>
          </a:p>
          <a:p>
            <a:r>
              <a:rPr lang="en-US" baseline="0" dirty="0" smtClean="0"/>
              <a:t>What does the bias term do?  It allows us to shift the boundary away from the origin.  In this case the Bias is -3.  So w*</a:t>
            </a:r>
            <a:r>
              <a:rPr lang="en-US" baseline="0" dirty="0" err="1" smtClean="0"/>
              <a:t>featrures</a:t>
            </a:r>
            <a:r>
              <a:rPr lang="en-US" baseline="0" dirty="0" smtClean="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211030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Loop through</a:t>
            </a:r>
            <a:r>
              <a:rPr lang="en-US" baseline="0" dirty="0" smtClean="0"/>
              <a:t> every training example.  </a:t>
            </a:r>
          </a:p>
          <a:p>
            <a:r>
              <a:rPr lang="en-US" baseline="0" dirty="0" smtClean="0"/>
              <a:t>  Try to classify that point with the current weights.</a:t>
            </a:r>
          </a:p>
          <a:p>
            <a:r>
              <a:rPr lang="en-US" baseline="0" dirty="0" smtClean="0"/>
              <a:t>  If the prediction is correct (e.g. y = y*) then you don’t make any change.</a:t>
            </a:r>
          </a:p>
          <a:p>
            <a:r>
              <a:rPr lang="en-US" baseline="0" dirty="0" smtClean="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smtClean="0"/>
          </a:p>
          <a:p>
            <a:endParaRPr lang="en-US" dirty="0" smtClean="0"/>
          </a:p>
          <a:p>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13</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smtClean="0"/>
              <a:t>Mathematically what does it look like?</a:t>
            </a:r>
            <a:r>
              <a:rPr lang="en-US" baseline="0" dirty="0" smtClean="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smtClean="0"/>
          </a:p>
          <a:p>
            <a:r>
              <a:rPr lang="en-US" baseline="0" dirty="0" smtClean="0"/>
              <a:t>You then check the correct label y* in the training example.  The training example will tell you whether it should be positive or negative.  If you’re correct, then no change.</a:t>
            </a:r>
          </a:p>
          <a:p>
            <a:r>
              <a:rPr lang="en-US" baseline="0" dirty="0" smtClean="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smtClean="0"/>
          </a:p>
          <a:p>
            <a:r>
              <a:rPr lang="en-US" baseline="0" dirty="0" smtClean="0"/>
              <a:t>F is fixed.  </a:t>
            </a:r>
            <a:r>
              <a:rPr lang="en-US" dirty="0" smtClean="0"/>
              <a:t>W is the thing that we can change.  We want to change is so</a:t>
            </a:r>
            <a:r>
              <a:rPr lang="en-US" baseline="0" dirty="0" smtClean="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smtClean="0"/>
              <a:t>The f is now of the other side of the decision boundary than it was before, which is our goal).</a:t>
            </a:r>
            <a:endParaRPr lang="en-US" dirty="0" smtClean="0"/>
          </a:p>
          <a:p>
            <a:endParaRPr lang="en-US" dirty="0" smtClean="0"/>
          </a:p>
          <a:p>
            <a:r>
              <a:rPr lang="en-US" dirty="0" smtClean="0"/>
              <a:t> So</a:t>
            </a:r>
            <a:r>
              <a:rPr lang="en-US" baseline="0" dirty="0" smtClean="0"/>
              <a:t> here’s the update that we use if the update is wrong: we add y* (+1 or -1) * f to  w</a:t>
            </a:r>
            <a:endParaRPr lang="en-US" dirty="0" smtClean="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14</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perceptron in action.  </a:t>
            </a:r>
          </a:p>
          <a:p>
            <a:r>
              <a:rPr lang="en-US" dirty="0" smtClean="0"/>
              <a:t>Initially we have the weight vector with this hyperplane as its decision boundary.</a:t>
            </a:r>
          </a:p>
          <a:p>
            <a:r>
              <a:rPr lang="en-US" dirty="0" smtClean="0"/>
              <a:t>We have a negative point that we get wrong, so we shift the decision</a:t>
            </a:r>
            <a:r>
              <a:rPr lang="en-US" baseline="0" dirty="0" smtClean="0"/>
              <a:t> boundary.  At first we do this way too much.</a:t>
            </a:r>
          </a:p>
          <a:p>
            <a:r>
              <a:rPr lang="en-US" baseline="0" dirty="0" smtClean="0"/>
              <a:t>Next we get another example, which we get wrong.  We nudge again way too much (this has to do with learning rate, which we’ll get to later).</a:t>
            </a:r>
          </a:p>
          <a:p>
            <a:r>
              <a:rPr lang="en-US" baseline="0" dirty="0" smtClean="0"/>
              <a:t>Eventually it lands here.</a:t>
            </a:r>
          </a:p>
          <a:p>
            <a:r>
              <a:rPr lang="en-US" baseline="0" dirty="0" smtClean="0"/>
              <a:t>If your data is separable (there exists a hyperplane that separates your cases), then the perceptron will find a decision boundary that gets </a:t>
            </a:r>
            <a:r>
              <a:rPr lang="en-US" baseline="0" dirty="0" err="1" smtClean="0"/>
              <a:t>everythign</a:t>
            </a:r>
            <a:r>
              <a:rPr lang="en-US" baseline="0" dirty="0" smtClean="0"/>
              <a:t> right.</a:t>
            </a:r>
          </a:p>
          <a:p>
            <a:r>
              <a:rPr lang="en-US" baseline="0" dirty="0" smtClean="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20012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we’ll look</a:t>
            </a:r>
            <a:r>
              <a:rPr lang="en-US" baseline="0" dirty="0" smtClean="0"/>
              <a:t> at 3 classes on the slides, but this applies to any number of classes.</a:t>
            </a:r>
          </a:p>
          <a:p>
            <a:r>
              <a:rPr lang="en-US" baseline="0" dirty="0" smtClean="0"/>
              <a:t>We have weight vector for each class.</a:t>
            </a:r>
          </a:p>
          <a:p>
            <a:r>
              <a:rPr lang="en-US" baseline="0" dirty="0" smtClean="0"/>
              <a:t>If these are equal length, then the decision boundaries will be at the place that bisects the weight vectors (typically they won’t be equal length, which makes things a bit more complicated, but not much).</a:t>
            </a:r>
          </a:p>
          <a:p>
            <a:endParaRPr lang="en-US" baseline="0" dirty="0" smtClean="0"/>
          </a:p>
          <a:p>
            <a:r>
              <a:rPr lang="en-US" baseline="0" dirty="0" smtClean="0"/>
              <a:t>Now there is a w for each class (we index the classes by y).  We compute </a:t>
            </a:r>
            <a:r>
              <a:rPr lang="en-US" baseline="0" dirty="0" err="1" smtClean="0"/>
              <a:t>w_y</a:t>
            </a:r>
            <a:r>
              <a:rPr lang="en-US" baseline="0" dirty="0" smtClean="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1029149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tags" Target="../tags/tag10.xml"/><Relationship Id="rId2" Type="http://schemas.openxmlformats.org/officeDocument/2006/relationships/tags" Target="../tags/tag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tags" Target="../tags/tag12.xml"/><Relationship Id="rId2" Type="http://schemas.openxmlformats.org/officeDocument/2006/relationships/tags" Target="../tags/tag13.xml"/><Relationship Id="rId3" Type="http://schemas.openxmlformats.org/officeDocument/2006/relationships/tags" Target="../tags/tag14.xml"/><Relationship Id="rId4" Type="http://schemas.openxmlformats.org/officeDocument/2006/relationships/tags" Target="../tags/tag15.xml"/><Relationship Id="rId5" Type="http://schemas.openxmlformats.org/officeDocument/2006/relationships/tags" Target="../tags/tag16.xml"/><Relationship Id="rId6" Type="http://schemas.openxmlformats.org/officeDocument/2006/relationships/slideLayout" Target="../slideLayouts/slideLayout2.xml"/><Relationship Id="rId7" Type="http://schemas.openxmlformats.org/officeDocument/2006/relationships/notesSlide" Target="../notesSlides/notesSlide7.xml"/><Relationship Id="rId8" Type="http://schemas.openxmlformats.org/officeDocument/2006/relationships/image" Target="../media/image11.png"/><Relationship Id="rId9" Type="http://schemas.openxmlformats.org/officeDocument/2006/relationships/image" Target="../media/image23.png"/><Relationship Id="rId10"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playlist?list=PLZHQObOWTQDPD3MizzM2xVFitgF8hE_ab" TargetMode="External"/></Relationships>
</file>

<file path=ppt/slides/_rels/slide16.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oleObject" Target="../embeddings/oleObject5.bin"/><Relationship Id="rId13" Type="http://schemas.openxmlformats.org/officeDocument/2006/relationships/image" Target="../media/image31.png"/><Relationship Id="rId14" Type="http://schemas.openxmlformats.org/officeDocument/2006/relationships/oleObject" Target="../embeddings/oleObject6.bin"/><Relationship Id="rId15" Type="http://schemas.openxmlformats.org/officeDocument/2006/relationships/image" Target="../media/image32.png"/><Relationship Id="rId16" Type="http://schemas.openxmlformats.org/officeDocument/2006/relationships/oleObject" Target="../embeddings/oleObject7.bin"/><Relationship Id="rId17" Type="http://schemas.openxmlformats.org/officeDocument/2006/relationships/image" Target="../media/image33.png"/><Relationship Id="rId18" Type="http://schemas.openxmlformats.org/officeDocument/2006/relationships/oleObject" Target="../embeddings/oleObject8.bin"/><Relationship Id="rId19" Type="http://schemas.openxmlformats.org/officeDocument/2006/relationships/image" Target="../media/image34.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27.png"/><Relationship Id="rId6" Type="http://schemas.openxmlformats.org/officeDocument/2006/relationships/oleObject" Target="../embeddings/oleObject2.bin"/><Relationship Id="rId7" Type="http://schemas.openxmlformats.org/officeDocument/2006/relationships/image" Target="../media/image28.png"/><Relationship Id="rId8" Type="http://schemas.openxmlformats.org/officeDocument/2006/relationships/oleObject" Target="../embeddings/oleObject3.bin"/><Relationship Id="rId9" Type="http://schemas.openxmlformats.org/officeDocument/2006/relationships/image" Target="../media/image29.png"/><Relationship Id="rId10"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9" Type="http://schemas.openxmlformats.org/officeDocument/2006/relationships/tags" Target="../tags/tag25.xml"/><Relationship Id="rId20" Type="http://schemas.openxmlformats.org/officeDocument/2006/relationships/image" Target="../media/image43.png"/><Relationship Id="rId21" Type="http://schemas.openxmlformats.org/officeDocument/2006/relationships/image" Target="../media/image44.png"/><Relationship Id="rId10" Type="http://schemas.openxmlformats.org/officeDocument/2006/relationships/slideLayout" Target="../slideLayouts/slideLayout2.xml"/><Relationship Id="rId11" Type="http://schemas.openxmlformats.org/officeDocument/2006/relationships/notesSlide" Target="../notesSlides/notesSlide9.xml"/><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tags" Target="../tags/tag23.xml"/><Relationship Id="rId8" Type="http://schemas.openxmlformats.org/officeDocument/2006/relationships/tags" Target="../tags/tag24.xml"/></Relationships>
</file>

<file path=ppt/slides/_rels/slide18.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23.png"/><Relationship Id="rId15" Type="http://schemas.openxmlformats.org/officeDocument/2006/relationships/image" Target="../media/image50.png"/><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tags" Target="../tags/tag31.xml"/><Relationship Id="rId7" Type="http://schemas.openxmlformats.org/officeDocument/2006/relationships/tags" Target="../tags/tag32.xml"/><Relationship Id="rId8" Type="http://schemas.openxmlformats.org/officeDocument/2006/relationships/slideLayout" Target="../slideLayouts/slideLayout2.xml"/><Relationship Id="rId9" Type="http://schemas.openxmlformats.org/officeDocument/2006/relationships/image" Target="../media/image45.png"/><Relationship Id="rId10"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1" Type="http://schemas.openxmlformats.org/officeDocument/2006/relationships/tags" Target="../tags/tag33.xml"/><Relationship Id="rId2" Type="http://schemas.openxmlformats.org/officeDocument/2006/relationships/tags" Target="../tags/tag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54.png"/><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55.png"/><Relationship Id="rId5" Type="http://schemas.openxmlformats.org/officeDocument/2006/relationships/oleObject" Target="../embeddings/oleObject10.bin"/><Relationship Id="rId6" Type="http://schemas.openxmlformats.org/officeDocument/2006/relationships/image" Target="../media/image56.png"/><Relationship Id="rId7" Type="http://schemas.openxmlformats.org/officeDocument/2006/relationships/oleObject" Target="../embeddings/oleObject11.bin"/><Relationship Id="rId8" Type="http://schemas.openxmlformats.org/officeDocument/2006/relationships/image" Target="../media/image5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23.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5" Type="http://schemas.openxmlformats.org/officeDocument/2006/relationships/image" Target="../media/image66.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tags" Target="../tags/tag41.xml"/><Relationship Id="rId6" Type="http://schemas.openxmlformats.org/officeDocument/2006/relationships/slideLayout" Target="../slideLayouts/slideLayout2.xml"/><Relationship Id="rId7" Type="http://schemas.openxmlformats.org/officeDocument/2006/relationships/notesSlide" Target="../notesSlides/notesSlide12.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24.xml.rels><?xml version="1.0" encoding="UTF-8" standalone="yes"?>
<Relationships xmlns="http://schemas.openxmlformats.org/package/2006/relationships"><Relationship Id="rId9" Type="http://schemas.openxmlformats.org/officeDocument/2006/relationships/tags" Target="../tags/tag50.xml"/><Relationship Id="rId20" Type="http://schemas.openxmlformats.org/officeDocument/2006/relationships/image" Target="../media/image50.png"/><Relationship Id="rId10" Type="http://schemas.openxmlformats.org/officeDocument/2006/relationships/slideLayout" Target="../slideLayouts/slideLayout2.xml"/><Relationship Id="rId11" Type="http://schemas.openxmlformats.org/officeDocument/2006/relationships/notesSlide" Target="../notesSlides/notesSlide13.xml"/><Relationship Id="rId12" Type="http://schemas.openxmlformats.org/officeDocument/2006/relationships/image" Target="../media/image67.png"/><Relationship Id="rId13" Type="http://schemas.openxmlformats.org/officeDocument/2006/relationships/image" Target="../media/image68.png"/><Relationship Id="rId14" Type="http://schemas.openxmlformats.org/officeDocument/2006/relationships/image" Target="../media/image69.png"/><Relationship Id="rId15" Type="http://schemas.openxmlformats.org/officeDocument/2006/relationships/image" Target="../media/image70.png"/><Relationship Id="rId16" Type="http://schemas.openxmlformats.org/officeDocument/2006/relationships/image" Target="../media/image71.png"/><Relationship Id="rId17" Type="http://schemas.openxmlformats.org/officeDocument/2006/relationships/image" Target="../media/image48.png"/><Relationship Id="rId18" Type="http://schemas.openxmlformats.org/officeDocument/2006/relationships/image" Target="../media/image49.png"/><Relationship Id="rId19" Type="http://schemas.openxmlformats.org/officeDocument/2006/relationships/image" Target="../media/image23.png"/><Relationship Id="rId1" Type="http://schemas.openxmlformats.org/officeDocument/2006/relationships/tags" Target="../tags/tag42.xml"/><Relationship Id="rId2" Type="http://schemas.openxmlformats.org/officeDocument/2006/relationships/tags" Target="../tags/tag43.xml"/><Relationship Id="rId3" Type="http://schemas.openxmlformats.org/officeDocument/2006/relationships/tags" Target="../tags/tag44.xml"/><Relationship Id="rId4" Type="http://schemas.openxmlformats.org/officeDocument/2006/relationships/tags" Target="../tags/tag45.xml"/><Relationship Id="rId5" Type="http://schemas.openxmlformats.org/officeDocument/2006/relationships/tags" Target="../tags/tag46.xml"/><Relationship Id="rId6" Type="http://schemas.openxmlformats.org/officeDocument/2006/relationships/tags" Target="../tags/tag47.xml"/><Relationship Id="rId7" Type="http://schemas.openxmlformats.org/officeDocument/2006/relationships/tags" Target="../tags/tag48.xml"/><Relationship Id="rId8" Type="http://schemas.openxmlformats.org/officeDocument/2006/relationships/tags" Target="../tags/tag49.xml"/></Relationships>
</file>

<file path=ppt/slides/_rels/slide25.xml.rels><?xml version="1.0" encoding="UTF-8" standalone="yes"?>
<Relationships xmlns="http://schemas.openxmlformats.org/package/2006/relationships"><Relationship Id="rId9" Type="http://schemas.openxmlformats.org/officeDocument/2006/relationships/tags" Target="../tags/tag59.xml"/><Relationship Id="rId20" Type="http://schemas.openxmlformats.org/officeDocument/2006/relationships/image" Target="../media/image76.png"/><Relationship Id="rId21" Type="http://schemas.openxmlformats.org/officeDocument/2006/relationships/image" Target="../media/image77.png"/><Relationship Id="rId10" Type="http://schemas.openxmlformats.org/officeDocument/2006/relationships/tags" Target="../tags/tag60.xml"/><Relationship Id="rId11" Type="http://schemas.openxmlformats.org/officeDocument/2006/relationships/slideLayout" Target="../slideLayouts/slideLayout2.xml"/><Relationship Id="rId12" Type="http://schemas.openxmlformats.org/officeDocument/2006/relationships/notesSlide" Target="../notesSlides/notesSlide14.xml"/><Relationship Id="rId13" Type="http://schemas.openxmlformats.org/officeDocument/2006/relationships/image" Target="../media/image71.png"/><Relationship Id="rId14" Type="http://schemas.openxmlformats.org/officeDocument/2006/relationships/image" Target="../media/image72.png"/><Relationship Id="rId15" Type="http://schemas.openxmlformats.org/officeDocument/2006/relationships/image" Target="../media/image73.png"/><Relationship Id="rId16" Type="http://schemas.openxmlformats.org/officeDocument/2006/relationships/image" Target="../media/image67.png"/><Relationship Id="rId17" Type="http://schemas.openxmlformats.org/officeDocument/2006/relationships/image" Target="../media/image70.png"/><Relationship Id="rId18" Type="http://schemas.openxmlformats.org/officeDocument/2006/relationships/image" Target="../media/image74.png"/><Relationship Id="rId19" Type="http://schemas.openxmlformats.org/officeDocument/2006/relationships/image" Target="../media/image75.png"/><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tags" Target="../tags/tag56.xml"/><Relationship Id="rId7" Type="http://schemas.openxmlformats.org/officeDocument/2006/relationships/tags" Target="../tags/tag57.xml"/><Relationship Id="rId8" Type="http://schemas.openxmlformats.org/officeDocument/2006/relationships/tags" Target="../tags/tag58.xml"/></Relationships>
</file>

<file path=ppt/slides/_rels/slide26.xml.rels><?xml version="1.0" encoding="UTF-8" standalone="yes"?>
<Relationships xmlns="http://schemas.openxmlformats.org/package/2006/relationships"><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tags" Target="../tags/tag65.xml"/><Relationship Id="rId6" Type="http://schemas.openxmlformats.org/officeDocument/2006/relationships/slideLayout" Target="../slideLayouts/slideLayout2.xml"/><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74.png"/><Relationship Id="rId11" Type="http://schemas.openxmlformats.org/officeDocument/2006/relationships/image" Target="../media/image81.png"/><Relationship Id="rId1" Type="http://schemas.openxmlformats.org/officeDocument/2006/relationships/tags" Target="../tags/tag61.xml"/><Relationship Id="rId2" Type="http://schemas.openxmlformats.org/officeDocument/2006/relationships/tags" Target="../tags/tag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tags" Target="../tags/tag68.xml"/><Relationship Id="rId4" Type="http://schemas.openxmlformats.org/officeDocument/2006/relationships/tags" Target="../tags/tag69.xml"/><Relationship Id="rId5" Type="http://schemas.openxmlformats.org/officeDocument/2006/relationships/slideLayout" Target="../slideLayouts/slideLayout2.xml"/><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 Type="http://schemas.openxmlformats.org/officeDocument/2006/relationships/tags" Target="../tags/tag66.xml"/><Relationship Id="rId2" Type="http://schemas.openxmlformats.org/officeDocument/2006/relationships/tags" Target="../tags/tag6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 Id="rId3"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tags" Target="../tags/tag70.xml"/><Relationship Id="rId2" Type="http://schemas.openxmlformats.org/officeDocument/2006/relationships/tags" Target="../tags/tag71.xml"/></Relationships>
</file>

<file path=ppt/slides/_rels/slide33.xml.rels><?xml version="1.0" encoding="UTF-8" standalone="yes"?>
<Relationships xmlns="http://schemas.openxmlformats.org/package/2006/relationships"><Relationship Id="rId9" Type="http://schemas.openxmlformats.org/officeDocument/2006/relationships/tags" Target="../tags/tag80.xml"/><Relationship Id="rId20" Type="http://schemas.openxmlformats.org/officeDocument/2006/relationships/image" Target="../media/image98.png"/><Relationship Id="rId21" Type="http://schemas.openxmlformats.org/officeDocument/2006/relationships/image" Target="../media/image99.png"/><Relationship Id="rId22" Type="http://schemas.openxmlformats.org/officeDocument/2006/relationships/image" Target="../media/image100.png"/><Relationship Id="rId10" Type="http://schemas.openxmlformats.org/officeDocument/2006/relationships/tags" Target="../tags/tag81.xml"/><Relationship Id="rId11" Type="http://schemas.openxmlformats.org/officeDocument/2006/relationships/tags" Target="../tags/tag82.xml"/><Relationship Id="rId12" Type="http://schemas.openxmlformats.org/officeDocument/2006/relationships/slideLayout" Target="../slideLayouts/slideLayout2.xml"/><Relationship Id="rId13" Type="http://schemas.openxmlformats.org/officeDocument/2006/relationships/image" Target="../media/image91.png"/><Relationship Id="rId14" Type="http://schemas.openxmlformats.org/officeDocument/2006/relationships/image" Target="../media/image92.png"/><Relationship Id="rId15" Type="http://schemas.openxmlformats.org/officeDocument/2006/relationships/image" Target="../media/image93.png"/><Relationship Id="rId16" Type="http://schemas.openxmlformats.org/officeDocument/2006/relationships/image" Target="../media/image94.png"/><Relationship Id="rId17" Type="http://schemas.openxmlformats.org/officeDocument/2006/relationships/image" Target="../media/image95.png"/><Relationship Id="rId18" Type="http://schemas.openxmlformats.org/officeDocument/2006/relationships/image" Target="../media/image96.png"/><Relationship Id="rId19" Type="http://schemas.openxmlformats.org/officeDocument/2006/relationships/image" Target="../media/image97.png"/><Relationship Id="rId1" Type="http://schemas.openxmlformats.org/officeDocument/2006/relationships/tags" Target="../tags/tag72.xml"/><Relationship Id="rId2" Type="http://schemas.openxmlformats.org/officeDocument/2006/relationships/tags" Target="../tags/tag73.xml"/><Relationship Id="rId3" Type="http://schemas.openxmlformats.org/officeDocument/2006/relationships/tags" Target="../tags/tag74.xml"/><Relationship Id="rId4" Type="http://schemas.openxmlformats.org/officeDocument/2006/relationships/tags" Target="../tags/tag75.xml"/><Relationship Id="rId5" Type="http://schemas.openxmlformats.org/officeDocument/2006/relationships/tags" Target="../tags/tag76.xml"/><Relationship Id="rId6" Type="http://schemas.openxmlformats.org/officeDocument/2006/relationships/tags" Target="../tags/tag77.xml"/><Relationship Id="rId7" Type="http://schemas.openxmlformats.org/officeDocument/2006/relationships/tags" Target="../tags/tag78.xml"/><Relationship Id="rId8" Type="http://schemas.openxmlformats.org/officeDocument/2006/relationships/tags" Target="../tags/tag7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tags" Target="../tags/tag83.xml"/><Relationship Id="rId2" Type="http://schemas.openxmlformats.org/officeDocument/2006/relationships/tags" Target="../tags/tag8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05.png"/><Relationship Id="rId1" Type="http://schemas.microsoft.com/office/2007/relationships/media" Target="../media/media1.mp4"/><Relationship Id="rId2" Type="http://schemas.openxmlformats.org/officeDocument/2006/relationships/video" Target="../media/media1.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wmf"/><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0.png"/><Relationship Id="rId5" Type="http://schemas.openxmlformats.org/officeDocument/2006/relationships/image" Target="../media/image9.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notesSlide" Target="../notesSlides/notesSlide3.xml"/><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tags" Target="../tags/tag6.xml"/><Relationship Id="rId2"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858" y="1371898"/>
            <a:ext cx="11428412" cy="4295178"/>
          </a:xfrm>
          <a:prstGeom prst="rect">
            <a:avLst/>
          </a:prstGeom>
          <a:noFill/>
        </p:spPr>
      </p:pic>
      <p:sp>
        <p:nvSpPr>
          <p:cNvPr id="5122" name="Rectangle 5"/>
          <p:cNvSpPr>
            <a:spLocks noGrp="1" noChangeArrowheads="1"/>
          </p:cNvSpPr>
          <p:nvPr>
            <p:ph type="ctrTitle"/>
          </p:nvPr>
        </p:nvSpPr>
        <p:spPr>
          <a:xfrm>
            <a:off x="0" y="228600"/>
            <a:ext cx="12192000" cy="1470025"/>
          </a:xfrm>
        </p:spPr>
        <p:txBody>
          <a:bodyPr/>
          <a:lstStyle/>
          <a:p>
            <a:r>
              <a:rPr lang="en-US" dirty="0" err="1"/>
              <a:t>Perceptrons</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Rules</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smtClean="0"/>
              <a:t>In the space of feature vectors</a:t>
            </a:r>
          </a:p>
          <a:p>
            <a:pPr lvl="1" eaLnBrk="1" hangingPunct="1"/>
            <a:r>
              <a:rPr lang="en-US" sz="2400" dirty="0" smtClean="0"/>
              <a:t>Examples are points</a:t>
            </a:r>
          </a:p>
          <a:p>
            <a:pPr lvl="1" eaLnBrk="1" hangingPunct="1"/>
            <a:r>
              <a:rPr lang="en-US" sz="2400" dirty="0" smtClean="0"/>
              <a:t>Any weight vector is a </a:t>
            </a:r>
            <a:r>
              <a:rPr lang="en-US" sz="2400" dirty="0" err="1" smtClean="0"/>
              <a:t>hyperplane</a:t>
            </a:r>
            <a:endParaRPr lang="en-US" sz="2400" dirty="0" smtClean="0"/>
          </a:p>
          <a:p>
            <a:pPr lvl="1" eaLnBrk="1" hangingPunct="1"/>
            <a:r>
              <a:rPr lang="en-US" sz="2400" dirty="0" smtClean="0"/>
              <a:t>One side corresponds to Y=+1</a:t>
            </a:r>
          </a:p>
          <a:p>
            <a:pPr lvl="1" eaLnBrk="1" hangingPunct="1"/>
            <a:r>
              <a:rPr lang="en-US" sz="2400" dirty="0" smtClean="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Updates</a:t>
            </a:r>
            <a:endParaRPr lang="en-US" dirty="0"/>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endParaRPr lang="en-US" sz="2400" dirty="0" smtClean="0"/>
          </a:p>
          <a:p>
            <a:pPr lvl="1" eaLnBrk="1" hangingPunct="1">
              <a:lnSpc>
                <a:spcPct val="90000"/>
              </a:lnSpc>
            </a:pPr>
            <a:r>
              <a:rPr lang="en-US" sz="2400" dirty="0" smtClean="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smtClean="0"/>
              <a:t>Start with weights = 0</a:t>
            </a:r>
          </a:p>
          <a:p>
            <a:pPr eaLnBrk="1" hangingPunct="1">
              <a:lnSpc>
                <a:spcPct val="90000"/>
              </a:lnSpc>
            </a:pPr>
            <a:r>
              <a:rPr lang="en-US" sz="2400" dirty="0" smtClean="0"/>
              <a:t>For each training instance:</a:t>
            </a:r>
          </a:p>
          <a:p>
            <a:pPr lvl="1" eaLnBrk="1" hangingPunct="1">
              <a:lnSpc>
                <a:spcPct val="90000"/>
              </a:lnSpc>
            </a:pPr>
            <a:r>
              <a:rPr lang="en-US" sz="2400" dirty="0" smtClean="0"/>
              <a:t>Classify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endParaRPr lang="en-US" sz="2400" dirty="0" smtClean="0"/>
          </a:p>
          <a:p>
            <a:pPr lvl="1" eaLnBrk="1" hangingPunct="1">
              <a:lnSpc>
                <a:spcPct val="90000"/>
              </a:lnSpc>
            </a:pPr>
            <a:r>
              <a:rPr lang="en-US" sz="2400" dirty="0" smtClean="0"/>
              <a:t>If correct (i.e., y=y*), no change!</a:t>
            </a:r>
          </a:p>
          <a:p>
            <a:pPr lvl="1" eaLnBrk="1" hangingPunct="1">
              <a:lnSpc>
                <a:spcPct val="90000"/>
              </a:lnSpc>
            </a:pPr>
            <a:r>
              <a:rPr lang="en-US" sz="2400" dirty="0" smtClean="0"/>
              <a:t>If wrong: adjust the weight vector by adding or subtracting the feature vector. Subtract if y* is -1.</a:t>
            </a:r>
          </a:p>
          <a:p>
            <a:pPr eaLnBrk="1" hangingPunct="1">
              <a:lnSpc>
                <a:spcPct val="90000"/>
              </a:lnSpc>
            </a:pPr>
            <a:endParaRPr lang="en-US" sz="2400" dirty="0" smtClean="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3Blue1Brown</a:t>
            </a:r>
            <a:endParaRPr lang="en-US" dirty="0"/>
          </a:p>
        </p:txBody>
      </p:sp>
      <p:sp>
        <p:nvSpPr>
          <p:cNvPr id="3" name="Content Placeholder 2"/>
          <p:cNvSpPr>
            <a:spLocks noGrp="1"/>
          </p:cNvSpPr>
          <p:nvPr>
            <p:ph idx="1"/>
          </p:nvPr>
        </p:nvSpPr>
        <p:spPr/>
        <p:txBody>
          <a:bodyPr/>
          <a:lstStyle/>
          <a:p>
            <a:r>
              <a:rPr lang="en-US" dirty="0" smtClean="0"/>
              <a:t>Need a refresher on linear algebra topics like vector addition and matrix multiplication?</a:t>
            </a:r>
          </a:p>
          <a:p>
            <a:r>
              <a:rPr lang="en-US" dirty="0" smtClean="0"/>
              <a:t>I recommend the wonderful YouTube series by Grant Sanderson.  His channel is called 3Blue1Brown.</a:t>
            </a:r>
          </a:p>
          <a:p>
            <a:r>
              <a:rPr lang="en-US" dirty="0" smtClean="0"/>
              <a:t>Grant gives intuitive visual tutorials to a ton of math concepts </a:t>
            </a:r>
          </a:p>
          <a:p>
            <a:r>
              <a:rPr lang="en-US" dirty="0" smtClean="0"/>
              <a:t>Here is his “Essence of Linear Algebra” series:</a:t>
            </a:r>
          </a:p>
          <a:p>
            <a:pPr lvl="1"/>
            <a:r>
              <a:rPr lang="en-US" dirty="0">
                <a:hlinkClick r:id="rId2"/>
              </a:rPr>
              <a:t>https://</a:t>
            </a:r>
            <a:r>
              <a:rPr lang="en-US" dirty="0" smtClean="0">
                <a:hlinkClick r:id="rId2"/>
              </a:rPr>
              <a:t>www.youtube.com/playlist?list=PLZHQObOWTQDPD3MizzM2xVFitgF8hE_ab</a:t>
            </a:r>
            <a:r>
              <a:rPr lang="en-US" dirty="0" smtClean="0"/>
              <a:t> </a:t>
            </a:r>
            <a:endParaRPr lang="en-US" dirty="0"/>
          </a:p>
        </p:txBody>
      </p:sp>
    </p:spTree>
    <p:extLst>
      <p:ext uri="{BB962C8B-B14F-4D97-AF65-F5344CB8AC3E}">
        <p14:creationId xmlns:p14="http://schemas.microsoft.com/office/powerpoint/2010/main" val="1305449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smtClean="0"/>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smtClean="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1432" name="Photo Editor Photo" r:id="rId4" imgW="4791744" imgH="3742857" progId="MSPhotoEd.3">
                  <p:embed/>
                </p:oleObj>
              </mc:Choice>
              <mc:Fallback>
                <p:oleObj name="Photo Editor Photo" r:id="rId4" imgW="4791744" imgH="3742857" progId="MSPhotoEd.3">
                  <p:embed/>
                  <p:pic>
                    <p:nvPicPr>
                      <p:cNvPr id="0" name="Object 4"/>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1433" name="Photo Editor Photo" r:id="rId6" imgW="4753639" imgH="3704762" progId="MSPhotoEd.3">
                  <p:embed/>
                </p:oleObj>
              </mc:Choice>
              <mc:Fallback>
                <p:oleObj name="Photo Editor Photo" r:id="rId6" imgW="4753639" imgH="3704762" progId="MSPhotoEd.3">
                  <p:embed/>
                  <p:pic>
                    <p:nvPicPr>
                      <p:cNvPr id="0" name="Object 5"/>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1434" name="Photo Editor Photo" r:id="rId8" imgW="4753639" imgH="3780952" progId="MSPhotoEd.3">
                  <p:embed/>
                </p:oleObj>
              </mc:Choice>
              <mc:Fallback>
                <p:oleObj name="Photo Editor Photo" r:id="rId8" imgW="4753639" imgH="3780952" progId="MSPhotoEd.3">
                  <p:embed/>
                  <p:pic>
                    <p:nvPicPr>
                      <p:cNvPr id="0" name="Object 6"/>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1435" name="Photo Editor Photo" r:id="rId10" imgW="4904762" imgH="3761905" progId="MSPhotoEd.3">
                  <p:embed/>
                </p:oleObj>
              </mc:Choice>
              <mc:Fallback>
                <p:oleObj name="Photo Editor Photo" r:id="rId10" imgW="4904762" imgH="3761905" progId="MSPhotoEd.3">
                  <p:embed/>
                  <p:pic>
                    <p:nvPicPr>
                      <p:cNvPr id="0" name="Object 7"/>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1436" name="Photo Editor Photo" r:id="rId12" imgW="4944165" imgH="3742857" progId="MSPhotoEd.3">
                  <p:embed/>
                </p:oleObj>
              </mc:Choice>
              <mc:Fallback>
                <p:oleObj name="Photo Editor Photo" r:id="rId12" imgW="4944165" imgH="3742857" progId="MSPhotoEd.3">
                  <p:embed/>
                  <p:pic>
                    <p:nvPicPr>
                      <p:cNvPr id="0" name="Object 8"/>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1437" name="Photo Editor Photo" r:id="rId14" imgW="4847619" imgH="3780952" progId="MSPhotoEd.3">
                  <p:embed/>
                </p:oleObj>
              </mc:Choice>
              <mc:Fallback>
                <p:oleObj name="Photo Editor Photo" r:id="rId14" imgW="4847619" imgH="3780952" progId="MSPhotoEd.3">
                  <p:embed/>
                  <p:pic>
                    <p:nvPicPr>
                      <p:cNvPr id="0" name="Object 9"/>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1438" name="Photo Editor Photo" r:id="rId16" imgW="4715533" imgH="3666667" progId="MSPhotoEd.3">
                  <p:embed/>
                </p:oleObj>
              </mc:Choice>
              <mc:Fallback>
                <p:oleObj name="Photo Editor Photo" r:id="rId16" imgW="4715533" imgH="3666667" progId="MSPhotoEd.3">
                  <p:embed/>
                  <p:pic>
                    <p:nvPicPr>
                      <p:cNvPr id="0" name="Object 10"/>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1439" name="Photo Editor Photo" r:id="rId18" imgW="4657143" imgH="3742857" progId="MSPhotoEd.3">
                  <p:embed/>
                </p:oleObj>
              </mc:Choice>
              <mc:Fallback>
                <p:oleObj name="Photo Editor Photo" r:id="rId18" imgW="4657143" imgH="3742857" progId="MSPhotoEd.3">
                  <p:embed/>
                  <p:pic>
                    <p:nvPicPr>
                      <p:cNvPr id="0" name="Object 11"/>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smtClean="0"/>
              <a:t>If we have multiple classes:</a:t>
            </a:r>
          </a:p>
          <a:p>
            <a:pPr lvl="1" eaLnBrk="1" hangingPunct="1"/>
            <a:r>
              <a:rPr lang="en-US" sz="2000" dirty="0" smtClean="0"/>
              <a:t>A weight vector for each class:</a:t>
            </a:r>
          </a:p>
          <a:p>
            <a:pPr lvl="1" eaLnBrk="1" hangingPunct="1"/>
            <a:endParaRPr lang="en-US" sz="2000" dirty="0" smtClean="0"/>
          </a:p>
          <a:p>
            <a:pPr lvl="1" eaLnBrk="1" hangingPunct="1"/>
            <a:endParaRPr lang="en-US" sz="2000" dirty="0" smtClean="0"/>
          </a:p>
          <a:p>
            <a:pPr lvl="1" eaLnBrk="1" hangingPunct="1"/>
            <a:r>
              <a:rPr lang="en-US" sz="2000" dirty="0" smtClean="0"/>
              <a:t>Score (activation) of a class y:</a:t>
            </a:r>
          </a:p>
          <a:p>
            <a:pPr lvl="1" eaLnBrk="1" hangingPunct="1"/>
            <a:endParaRPr lang="en-US" sz="2000" dirty="0" smtClean="0"/>
          </a:p>
          <a:p>
            <a:pPr lvl="1" eaLnBrk="1" hangingPunct="1"/>
            <a:endParaRPr lang="en-US" sz="2000" dirty="0" smtClean="0"/>
          </a:p>
          <a:p>
            <a:pPr lvl="1" eaLnBrk="1" hangingPunct="1"/>
            <a:endParaRPr lang="en-US" sz="1100" dirty="0" smtClean="0"/>
          </a:p>
          <a:p>
            <a:pPr lvl="1" eaLnBrk="1" hangingPunct="1"/>
            <a:r>
              <a:rPr lang="en-US" sz="2000" dirty="0" smtClean="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smtClean="0"/>
              <a:t>Start with all weights = 0</a:t>
            </a:r>
          </a:p>
          <a:p>
            <a:pPr eaLnBrk="1" hangingPunct="1">
              <a:lnSpc>
                <a:spcPct val="90000"/>
              </a:lnSpc>
            </a:pPr>
            <a:r>
              <a:rPr lang="en-US" sz="2400" dirty="0" smtClean="0"/>
              <a:t>Pick up training examples one by one</a:t>
            </a:r>
          </a:p>
          <a:p>
            <a:pPr eaLnBrk="1" hangingPunct="1">
              <a:lnSpc>
                <a:spcPct val="90000"/>
              </a:lnSpc>
            </a:pPr>
            <a:r>
              <a:rPr lang="en-US" sz="2400" dirty="0" smtClean="0"/>
              <a:t>Predict with current weights</a:t>
            </a:r>
          </a:p>
          <a:p>
            <a:pPr eaLnBrk="1" hangingPunct="1">
              <a:lnSpc>
                <a:spcPct val="90000"/>
              </a:lnSpc>
            </a:pPr>
            <a:endParaRPr lang="en-US" sz="2400" dirty="0" smtClean="0"/>
          </a:p>
          <a:p>
            <a:pPr eaLnBrk="1" hangingPunct="1">
              <a:lnSpc>
                <a:spcPct val="90000"/>
              </a:lnSpc>
            </a:pPr>
            <a:endParaRPr lang="en-US" sz="2400" dirty="0" smtClean="0"/>
          </a:p>
          <a:p>
            <a:pPr eaLnBrk="1" hangingPunct="1">
              <a:lnSpc>
                <a:spcPct val="90000"/>
              </a:lnSpc>
            </a:pPr>
            <a:r>
              <a:rPr lang="en-US" sz="2400" dirty="0" smtClean="0"/>
              <a:t>If correct, no change!</a:t>
            </a:r>
          </a:p>
          <a:p>
            <a:pPr eaLnBrk="1" hangingPunct="1">
              <a:lnSpc>
                <a:spcPct val="90000"/>
              </a:lnSpc>
            </a:pPr>
            <a:r>
              <a:rPr lang="en-US" sz="2400" dirty="0" smtClean="0"/>
              <a:t>If wrong: lower score of wrong answer, raise score of right answer</a:t>
            </a:r>
          </a:p>
          <a:p>
            <a:pPr eaLnBrk="1" hangingPunct="1">
              <a:lnSpc>
                <a:spcPct val="90000"/>
              </a:lnSpc>
            </a:pPr>
            <a:endParaRPr lang="en-US" sz="2400" dirty="0" smtClean="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Error-Driven Classification</a:t>
            </a:r>
            <a:endParaRPr lang="en-US" dirty="0"/>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5413" y="1676756"/>
            <a:ext cx="9767387" cy="388548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smtClean="0"/>
              <a:t>Separability</a:t>
            </a:r>
            <a:r>
              <a:rPr lang="en-US" sz="2400" dirty="0" smtClean="0"/>
              <a:t>: true if some parameters get the training set perfectly correct</a:t>
            </a:r>
          </a:p>
          <a:p>
            <a:pPr eaLnBrk="1" hangingPunct="1">
              <a:lnSpc>
                <a:spcPct val="90000"/>
              </a:lnSpc>
            </a:pPr>
            <a:endParaRPr lang="en-US" sz="2400" dirty="0" smtClean="0"/>
          </a:p>
          <a:p>
            <a:pPr eaLnBrk="1" hangingPunct="1">
              <a:lnSpc>
                <a:spcPct val="90000"/>
              </a:lnSpc>
            </a:pPr>
            <a:r>
              <a:rPr lang="en-US" sz="2400" dirty="0" smtClean="0"/>
              <a:t>Convergence: if the training is separable, </a:t>
            </a:r>
            <a:r>
              <a:rPr lang="en-US" sz="2400" dirty="0" err="1" smtClean="0"/>
              <a:t>perceptron</a:t>
            </a:r>
            <a:r>
              <a:rPr lang="en-US" sz="2400" dirty="0" smtClean="0"/>
              <a:t> will eventually converge (binary case)</a:t>
            </a:r>
          </a:p>
          <a:p>
            <a:pPr eaLnBrk="1" hangingPunct="1">
              <a:lnSpc>
                <a:spcPct val="90000"/>
              </a:lnSpc>
            </a:pPr>
            <a:endParaRPr lang="en-US" sz="2400" dirty="0" smtClean="0"/>
          </a:p>
          <a:p>
            <a:pPr eaLnBrk="1" hangingPunct="1">
              <a:lnSpc>
                <a:spcPct val="90000"/>
              </a:lnSpc>
            </a:pPr>
            <a:r>
              <a:rPr lang="en-US" sz="2400" dirty="0" smtClean="0"/>
              <a:t>Mistake Bound: the maximum number of mistakes (binary case) related to the </a:t>
            </a:r>
            <a:r>
              <a:rPr lang="en-US" sz="2400" i="1" dirty="0" smtClean="0"/>
              <a:t>margin</a:t>
            </a:r>
            <a:r>
              <a:rPr lang="en-US" sz="2400" dirty="0" smtClean="0"/>
              <a:t> or degree of </a:t>
            </a:r>
            <a:r>
              <a:rPr lang="en-US" sz="2400" dirty="0" err="1" smtClean="0"/>
              <a:t>separability</a:t>
            </a:r>
            <a:endParaRPr lang="en-US" sz="2400" i="1" dirty="0" smtClean="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smtClean="0"/>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smtClean="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3230" name="Photo Editor Photo" r:id="rId3" imgW="4753639" imgH="3704762" progId="MSPhotoEd.3">
                  <p:embed/>
                </p:oleObj>
              </mc:Choice>
              <mc:Fallback>
                <p:oleObj name="Photo Editor Photo" r:id="rId3" imgW="4753639" imgH="3704762" progId="MSPhotoEd.3">
                  <p:embed/>
                  <p:pic>
                    <p:nvPicPr>
                      <p:cNvPr id="0" name="Object 4"/>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3231" name="Photo Editor Photo" r:id="rId5" imgW="4828571" imgH="3723810" progId="MSPhotoEd.3">
                  <p:embed/>
                </p:oleObj>
              </mc:Choice>
              <mc:Fallback>
                <p:oleObj name="Photo Editor Photo" r:id="rId5" imgW="4828571" imgH="3723810" progId="MSPhotoEd.3">
                  <p:embed/>
                  <p:pic>
                    <p:nvPicPr>
                      <p:cNvPr id="0" name="Object 5"/>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3232" name="Photo Editor Photo" r:id="rId7" imgW="4715533" imgH="3723810" progId="MSPhotoEd.3">
                  <p:embed/>
                </p:oleObj>
              </mc:Choice>
              <mc:Fallback>
                <p:oleObj name="Photo Editor Photo" r:id="rId7" imgW="4715533" imgH="3723810" progId="MSPhotoEd.3">
                  <p:embed/>
                  <p:pic>
                    <p:nvPicPr>
                      <p:cNvPr id="0" name="Object 6"/>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the </a:t>
            </a:r>
            <a:r>
              <a:rPr lang="en-US" dirty="0" err="1" smtClean="0"/>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Problems with the Perceptron</a:t>
            </a:r>
          </a:p>
        </p:txBody>
      </p:sp>
      <p:sp>
        <p:nvSpPr>
          <p:cNvPr id="1357827" name="Rectangle 3"/>
          <p:cNvSpPr>
            <a:spLocks noGrp="1" noChangeArrowheads="1"/>
          </p:cNvSpPr>
          <p:nvPr>
            <p:ph idx="1"/>
          </p:nvPr>
        </p:nvSpPr>
        <p:spPr>
          <a:xfrm>
            <a:off x="304800" y="1600200"/>
            <a:ext cx="4953000" cy="4800600"/>
          </a:xfrm>
        </p:spPr>
        <p:txBody>
          <a:bodyPr/>
          <a:lstStyle/>
          <a:p>
            <a:pPr eaLnBrk="1" hangingPunct="1">
              <a:lnSpc>
                <a:spcPct val="80000"/>
              </a:lnSpc>
            </a:pPr>
            <a:r>
              <a:rPr lang="en-US" sz="2400" dirty="0" smtClean="0"/>
              <a:t>Noise: if the data isn’t separable, weights might thrash</a:t>
            </a:r>
          </a:p>
          <a:p>
            <a:pPr lvl="1" eaLnBrk="1" hangingPunct="1">
              <a:lnSpc>
                <a:spcPct val="80000"/>
              </a:lnSpc>
            </a:pPr>
            <a:r>
              <a:rPr lang="en-US" sz="2000" dirty="0" smtClean="0"/>
              <a:t>Averaging weight vectors over time can help (averaged perceptron)</a:t>
            </a:r>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r>
              <a:rPr lang="en-US" sz="2400" dirty="0" smtClean="0"/>
              <a:t>Mediocre generalization: finds a “barely” separating solution</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Overtraining: test / held-out accuracy usually rises, then falls</a:t>
            </a:r>
          </a:p>
          <a:p>
            <a:pPr lvl="1" eaLnBrk="1" hangingPunct="1">
              <a:lnSpc>
                <a:spcPct val="80000"/>
              </a:lnSpc>
            </a:pPr>
            <a:r>
              <a:rPr lang="en-US" sz="2000" dirty="0" smtClean="0"/>
              <a:t>Overtraining is a kind of </a:t>
            </a:r>
            <a:r>
              <a:rPr lang="en-US" sz="2000" dirty="0" err="1" smtClean="0"/>
              <a:t>overfitting</a:t>
            </a:r>
            <a:endParaRPr lang="en-US" sz="2000" dirty="0" smtClean="0"/>
          </a:p>
          <a:p>
            <a:pPr eaLnBrk="1" hangingPunct="1">
              <a:lnSpc>
                <a:spcPct val="80000"/>
              </a:lnSpc>
            </a:pPr>
            <a:endParaRPr lang="en-US" sz="2400" dirty="0" smtClean="0"/>
          </a:p>
          <a:p>
            <a:pPr lvl="1" eaLnBrk="1" hangingPunct="1">
              <a:lnSpc>
                <a:spcPct val="80000"/>
              </a:lnSpc>
            </a:pPr>
            <a:endParaRPr lang="en-US" sz="2000" dirty="0" smtClean="0"/>
          </a:p>
          <a:p>
            <a:pPr eaLnBrk="1" hangingPunct="1">
              <a:lnSpc>
                <a:spcPct val="80000"/>
              </a:lnSpc>
            </a:pPr>
            <a:endParaRPr lang="en-US" sz="2400" dirty="0" smtClean="0"/>
          </a:p>
          <a:p>
            <a:pPr eaLnBrk="1" hangingPunct="1">
              <a:lnSpc>
                <a:spcPct val="80000"/>
              </a:lnSpc>
            </a:pPr>
            <a:endParaRPr lang="en-US" sz="2400" dirty="0" smtClean="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smtClean="0"/>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smtClean="0"/>
              <a:t>Idea: adjust the weight update to mitigate these effects</a:t>
            </a:r>
          </a:p>
          <a:p>
            <a:pPr lvl="1" eaLnBrk="1" hangingPunct="1"/>
            <a:endParaRPr lang="en-US" sz="2000" dirty="0" smtClean="0"/>
          </a:p>
          <a:p>
            <a:pPr eaLnBrk="1" hangingPunct="1"/>
            <a:r>
              <a:rPr lang="en-US" sz="2000" dirty="0" smtClean="0"/>
              <a:t>MIRA*: choose an update size that fixes the current mistake…</a:t>
            </a:r>
          </a:p>
          <a:p>
            <a:pPr eaLnBrk="1" hangingPunct="1"/>
            <a:r>
              <a:rPr lang="en-US" sz="2000" dirty="0" smtClean="0"/>
              <a:t>… but, minimizes the change to w</a:t>
            </a:r>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endParaRPr lang="en-US" sz="2000" dirty="0" smtClean="0"/>
          </a:p>
          <a:p>
            <a:pPr eaLnBrk="1" hangingPunct="1"/>
            <a:r>
              <a:rPr lang="en-US" sz="2000" dirty="0" smtClean="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smtClean="0"/>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smtClean="0"/>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smtClean="0"/>
              <a:t>In practice, it’s also bad to make updates that are too large</a:t>
            </a:r>
          </a:p>
          <a:p>
            <a:pPr lvl="1" eaLnBrk="1" hangingPunct="1"/>
            <a:r>
              <a:rPr lang="en-US" sz="2000" dirty="0" smtClean="0"/>
              <a:t>Example may be labeled incorrectly</a:t>
            </a:r>
          </a:p>
          <a:p>
            <a:pPr lvl="1" eaLnBrk="1" hangingPunct="1"/>
            <a:r>
              <a:rPr lang="en-US" sz="2000" dirty="0" smtClean="0"/>
              <a:t>You may not have enough features</a:t>
            </a:r>
          </a:p>
          <a:p>
            <a:pPr lvl="1" eaLnBrk="1" hangingPunct="1"/>
            <a:r>
              <a:rPr lang="en-US" sz="2000" dirty="0" smtClean="0"/>
              <a:t>Solution: cap the maximum possible value of </a:t>
            </a:r>
            <a:r>
              <a:rPr lang="en-US" sz="2000" dirty="0" smtClean="0">
                <a:sym typeface="Symbol" pitchFamily="18" charset="2"/>
              </a:rPr>
              <a:t> with some constant C</a:t>
            </a: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endParaRPr lang="en-US" sz="2000" dirty="0" smtClean="0">
              <a:sym typeface="Symbol" pitchFamily="18" charset="2"/>
            </a:endParaRPr>
          </a:p>
          <a:p>
            <a:pPr lvl="1" eaLnBrk="1" hangingPunct="1"/>
            <a:r>
              <a:rPr lang="en-US" sz="2000" dirty="0" smtClean="0">
                <a:sym typeface="Symbol" pitchFamily="18" charset="2"/>
              </a:rPr>
              <a:t>Corresponds to an optimization that assumes non-separable data</a:t>
            </a:r>
            <a:endParaRPr lang="en-US" sz="2000" dirty="0" smtClean="0"/>
          </a:p>
          <a:p>
            <a:pPr lvl="1" eaLnBrk="1" hangingPunct="1"/>
            <a:r>
              <a:rPr lang="en-US" sz="2000" dirty="0" smtClean="0"/>
              <a:t>Usually converges faster than </a:t>
            </a:r>
            <a:r>
              <a:rPr lang="en-US" sz="2000" dirty="0" err="1" smtClean="0"/>
              <a:t>perceptron</a:t>
            </a:r>
            <a:endParaRPr lang="en-US" sz="2000" dirty="0" smtClean="0"/>
          </a:p>
          <a:p>
            <a:pPr lvl="1" eaLnBrk="1" hangingPunct="1"/>
            <a:r>
              <a:rPr lang="en-US" sz="2000" dirty="0" smtClean="0"/>
              <a:t>Usually better, especially on noisy data</a:t>
            </a:r>
          </a:p>
          <a:p>
            <a:pPr lvl="1" eaLnBrk="1" hangingPunct="1">
              <a:buFont typeface="Wingdings" pitchFamily="2" charset="2"/>
              <a:buNone/>
            </a:pPr>
            <a:endParaRPr lang="en-US" sz="2000" dirty="0" smtClean="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smtClean="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smtClean="0">
                <a:solidFill>
                  <a:srgbClr val="CC0000"/>
                </a:solidFill>
              </a:rPr>
              <a:t>Maximizing the margin: </a:t>
            </a:r>
            <a:r>
              <a:rPr lang="en-US" sz="2000" dirty="0" smtClean="0"/>
              <a:t>good according to intuition, theory, practice</a:t>
            </a:r>
          </a:p>
          <a:p>
            <a:pPr eaLnBrk="1" hangingPunct="1"/>
            <a:r>
              <a:rPr lang="en-US" sz="2000" dirty="0" smtClean="0"/>
              <a:t>Only </a:t>
            </a:r>
            <a:r>
              <a:rPr lang="en-US" sz="2000" dirty="0" smtClean="0">
                <a:solidFill>
                  <a:srgbClr val="C00000"/>
                </a:solidFill>
              </a:rPr>
              <a:t>support vectors </a:t>
            </a:r>
            <a:r>
              <a:rPr lang="en-US" sz="2000" dirty="0" smtClean="0"/>
              <a:t>matter; other training examples are ignorable </a:t>
            </a:r>
          </a:p>
          <a:p>
            <a:pPr eaLnBrk="1" hangingPunct="1"/>
            <a:r>
              <a:rPr lang="en-US" sz="2000" dirty="0" smtClean="0"/>
              <a:t>Support vector machines (SVMs) find the separator with max margin</a:t>
            </a:r>
          </a:p>
          <a:p>
            <a:pPr eaLnBrk="1" hangingPunct="1"/>
            <a:r>
              <a:rPr lang="en-US" sz="2000" dirty="0" smtClean="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smtClean="0"/>
              <a:t>Naïve Bayes</a:t>
            </a:r>
          </a:p>
          <a:p>
            <a:pPr lvl="1" eaLnBrk="1" hangingPunct="1">
              <a:lnSpc>
                <a:spcPct val="90000"/>
              </a:lnSpc>
            </a:pPr>
            <a:r>
              <a:rPr lang="en-US" sz="2400" smtClean="0"/>
              <a:t>Builds a model training data</a:t>
            </a:r>
          </a:p>
          <a:p>
            <a:pPr lvl="1" eaLnBrk="1" hangingPunct="1">
              <a:lnSpc>
                <a:spcPct val="90000"/>
              </a:lnSpc>
            </a:pPr>
            <a:r>
              <a:rPr lang="en-US" sz="2400" smtClean="0"/>
              <a:t>Gives prediction probabilities</a:t>
            </a:r>
          </a:p>
          <a:p>
            <a:pPr lvl="1" eaLnBrk="1" hangingPunct="1">
              <a:lnSpc>
                <a:spcPct val="90000"/>
              </a:lnSpc>
            </a:pPr>
            <a:r>
              <a:rPr lang="en-US" sz="2400" smtClean="0"/>
              <a:t>Strong assumptions about feature independence</a:t>
            </a:r>
          </a:p>
          <a:p>
            <a:pPr lvl="1" eaLnBrk="1" hangingPunct="1">
              <a:lnSpc>
                <a:spcPct val="90000"/>
              </a:lnSpc>
            </a:pPr>
            <a:r>
              <a:rPr lang="en-US" sz="2400" smtClean="0"/>
              <a:t>One pass through data (counting)</a:t>
            </a:r>
          </a:p>
          <a:p>
            <a:pPr eaLnBrk="1" hangingPunct="1">
              <a:lnSpc>
                <a:spcPct val="90000"/>
              </a:lnSpc>
            </a:pPr>
            <a:endParaRPr lang="en-US" sz="2800" smtClean="0"/>
          </a:p>
          <a:p>
            <a:pPr eaLnBrk="1" hangingPunct="1">
              <a:lnSpc>
                <a:spcPct val="90000"/>
              </a:lnSpc>
            </a:pPr>
            <a:r>
              <a:rPr lang="en-US" sz="2800" smtClean="0"/>
              <a:t>Perceptrons / MIRA:</a:t>
            </a:r>
          </a:p>
          <a:p>
            <a:pPr lvl="1" eaLnBrk="1" hangingPunct="1">
              <a:lnSpc>
                <a:spcPct val="90000"/>
              </a:lnSpc>
            </a:pPr>
            <a:r>
              <a:rPr lang="en-US" sz="2400" smtClean="0"/>
              <a:t>Makes less assumptions about data</a:t>
            </a:r>
          </a:p>
          <a:p>
            <a:pPr lvl="1" eaLnBrk="1" hangingPunct="1">
              <a:lnSpc>
                <a:spcPct val="90000"/>
              </a:lnSpc>
            </a:pPr>
            <a:r>
              <a:rPr lang="en-US" sz="2400" smtClean="0"/>
              <a:t>Mistake-driven learning</a:t>
            </a:r>
          </a:p>
          <a:p>
            <a:pPr lvl="1" eaLnBrk="1" hangingPunct="1">
              <a:lnSpc>
                <a:spcPct val="90000"/>
              </a:lnSpc>
            </a:pPr>
            <a:r>
              <a:rPr lang="en-US" sz="2400" smtClean="0"/>
              <a:t>Multiple passes through data (prediction)</a:t>
            </a:r>
          </a:p>
          <a:p>
            <a:pPr lvl="1" eaLnBrk="1" hangingPunct="1">
              <a:lnSpc>
                <a:spcPct val="90000"/>
              </a:lnSpc>
            </a:pPr>
            <a:r>
              <a:rPr lang="en-US" sz="2400" smtClean="0"/>
              <a:t>Often more accurate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Errors, and What to Do</a:t>
            </a:r>
          </a:p>
        </p:txBody>
      </p:sp>
      <p:sp>
        <p:nvSpPr>
          <p:cNvPr id="14339" name="Rectangle 3"/>
          <p:cNvSpPr>
            <a:spLocks noGrp="1" noChangeArrowheads="1"/>
          </p:cNvSpPr>
          <p:nvPr>
            <p:ph idx="1"/>
          </p:nvPr>
        </p:nvSpPr>
        <p:spPr>
          <a:xfrm>
            <a:off x="2743200" y="1524000"/>
            <a:ext cx="8229600" cy="4800600"/>
          </a:xfrm>
        </p:spPr>
        <p:txBody>
          <a:bodyPr/>
          <a:lstStyle/>
          <a:p>
            <a:pPr eaLnBrk="1" hangingPunct="1"/>
            <a:r>
              <a:rPr lang="en-US" sz="2800" dirty="0" smtClean="0"/>
              <a:t>Examples of errors</a:t>
            </a:r>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p:txBody>
      </p:sp>
      <p:sp>
        <p:nvSpPr>
          <p:cNvPr id="14340" name="Text Box 4"/>
          <p:cNvSpPr txBox="1">
            <a:spLocks noChangeArrowheads="1"/>
          </p:cNvSpPr>
          <p:nvPr/>
        </p:nvSpPr>
        <p:spPr bwMode="auto">
          <a:xfrm>
            <a:off x="2743200" y="22352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14341" name="Text Box 5"/>
          <p:cNvSpPr txBox="1">
            <a:spLocks noChangeArrowheads="1"/>
          </p:cNvSpPr>
          <p:nvPr/>
        </p:nvSpPr>
        <p:spPr bwMode="auto">
          <a:xfrm>
            <a:off x="2743200" y="41402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Search</a:t>
            </a:r>
            <a:endParaRPr lang="en-US" dirty="0"/>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2126" y="1371600"/>
            <a:ext cx="5340873" cy="49339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Extension: Web Search</a:t>
            </a:r>
          </a:p>
        </p:txBody>
      </p:sp>
      <p:sp>
        <p:nvSpPr>
          <p:cNvPr id="34819" name="Content Placeholder 2"/>
          <p:cNvSpPr>
            <a:spLocks noGrp="1"/>
          </p:cNvSpPr>
          <p:nvPr>
            <p:ph idx="1"/>
          </p:nvPr>
        </p:nvSpPr>
        <p:spPr>
          <a:xfrm>
            <a:off x="457200" y="1676400"/>
            <a:ext cx="6781800" cy="4525962"/>
          </a:xfrm>
        </p:spPr>
        <p:txBody>
          <a:bodyPr/>
          <a:lstStyle/>
          <a:p>
            <a:r>
              <a:rPr lang="en-US" sz="2800" dirty="0" smtClean="0"/>
              <a:t>Information retrieval:</a:t>
            </a:r>
          </a:p>
          <a:p>
            <a:pPr lvl="1"/>
            <a:r>
              <a:rPr lang="en-US" sz="2400" dirty="0" smtClean="0"/>
              <a:t>Given information needs, produce information</a:t>
            </a:r>
          </a:p>
          <a:p>
            <a:pPr lvl="1"/>
            <a:r>
              <a:rPr lang="en-US" sz="2400" dirty="0" smtClean="0"/>
              <a:t>Includes, e.g. web search, question answering, and classic IR</a:t>
            </a:r>
          </a:p>
          <a:p>
            <a:endParaRPr lang="en-US" sz="2800" dirty="0" smtClean="0"/>
          </a:p>
          <a:p>
            <a:r>
              <a:rPr lang="en-US" sz="2800" dirty="0" smtClean="0"/>
              <a:t>Web search: not exactly classification, but rather ranking</a:t>
            </a:r>
          </a:p>
        </p:txBody>
      </p:sp>
      <p:sp>
        <p:nvSpPr>
          <p:cNvPr id="34820" name="TextBox 4"/>
          <p:cNvSpPr txBox="1">
            <a:spLocks noChangeArrowheads="1"/>
          </p:cNvSpPr>
          <p:nvPr/>
        </p:nvSpPr>
        <p:spPr bwMode="auto">
          <a:xfrm>
            <a:off x="7848600" y="1600200"/>
            <a:ext cx="3505200" cy="461963"/>
          </a:xfrm>
          <a:prstGeom prst="rect">
            <a:avLst/>
          </a:prstGeom>
          <a:noFill/>
          <a:ln w="9525">
            <a:noFill/>
            <a:miter lim="800000"/>
            <a:headEnd/>
            <a:tailEnd/>
          </a:ln>
        </p:spPr>
        <p:txBody>
          <a:bodyPr>
            <a:spAutoFit/>
          </a:bodyPr>
          <a:lstStyle/>
          <a:p>
            <a:r>
              <a:rPr lang="en-US" sz="2400" i="1" dirty="0">
                <a:latin typeface="Calibri"/>
                <a:cs typeface="Calibri"/>
              </a:rPr>
              <a:t>x </a:t>
            </a:r>
            <a:r>
              <a:rPr lang="en-US" sz="2400" dirty="0">
                <a:latin typeface="Calibri"/>
                <a:cs typeface="Calibri"/>
              </a:rPr>
              <a:t>= “Apple Computers”</a:t>
            </a:r>
          </a:p>
        </p:txBody>
      </p:sp>
      <p:pic>
        <p:nvPicPr>
          <p:cNvPr id="34821" name="Picture 3"/>
          <p:cNvPicPr>
            <a:picLocks noChangeAspect="1" noChangeArrowheads="1"/>
          </p:cNvPicPr>
          <p:nvPr/>
        </p:nvPicPr>
        <p:blipFill>
          <a:blip r:embed="rId2" cstate="print"/>
          <a:srcRect/>
          <a:stretch>
            <a:fillRect/>
          </a:stretch>
        </p:blipFill>
        <p:spPr bwMode="auto">
          <a:xfrm>
            <a:off x="8107363" y="4676775"/>
            <a:ext cx="2789237" cy="1724025"/>
          </a:xfrm>
          <a:prstGeom prst="rect">
            <a:avLst/>
          </a:prstGeom>
          <a:noFill/>
          <a:ln w="9525">
            <a:solidFill>
              <a:schemeClr val="tx1"/>
            </a:solidFill>
            <a:miter lim="800000"/>
            <a:headEnd/>
            <a:tailEnd/>
          </a:ln>
        </p:spPr>
      </p:pic>
      <p:pic>
        <p:nvPicPr>
          <p:cNvPr id="34822" name="Picture 4"/>
          <p:cNvPicPr>
            <a:picLocks noChangeAspect="1" noChangeArrowheads="1"/>
          </p:cNvPicPr>
          <p:nvPr/>
        </p:nvPicPr>
        <p:blipFill>
          <a:blip r:embed="rId3" cstate="print"/>
          <a:srcRect b="32500"/>
          <a:stretch>
            <a:fillRect/>
          </a:stretch>
        </p:blipFill>
        <p:spPr bwMode="auto">
          <a:xfrm>
            <a:off x="8077200" y="2514600"/>
            <a:ext cx="2819400" cy="1828800"/>
          </a:xfrm>
          <a:prstGeom prst="rect">
            <a:avLst/>
          </a:prstGeom>
          <a:noFill/>
          <a:ln w="9525">
            <a:solidFill>
              <a:schemeClr val="tx1"/>
            </a:solid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2" descr="txp_fig"/>
          <p:cNvPicPr>
            <a:picLocks noChangeAspect="1"/>
          </p:cNvPicPr>
          <p:nvPr>
            <p:custDataLst>
              <p:tags r:id="rId1"/>
            </p:custDataLst>
          </p:nvPr>
        </p:nvPicPr>
        <p:blipFill>
          <a:blip r:embed="rId4" cstate="print"/>
          <a:srcRect/>
          <a:stretch>
            <a:fillRect/>
          </a:stretch>
        </p:blipFill>
        <p:spPr bwMode="auto">
          <a:xfrm>
            <a:off x="2614613" y="5105400"/>
            <a:ext cx="7050087" cy="392113"/>
          </a:xfrm>
          <a:prstGeom prst="rect">
            <a:avLst/>
          </a:prstGeom>
          <a:noFill/>
          <a:ln w="9525">
            <a:noFill/>
            <a:miter lim="800000"/>
            <a:headEnd/>
            <a:tailEnd/>
          </a:ln>
        </p:spPr>
      </p:pic>
      <p:sp>
        <p:nvSpPr>
          <p:cNvPr id="35843" name="Rectangle 2"/>
          <p:cNvSpPr>
            <a:spLocks noGrp="1" noChangeArrowheads="1"/>
          </p:cNvSpPr>
          <p:nvPr>
            <p:ph type="title"/>
          </p:nvPr>
        </p:nvSpPr>
        <p:spPr/>
        <p:txBody>
          <a:bodyPr/>
          <a:lstStyle/>
          <a:p>
            <a:r>
              <a:rPr lang="en-US" smtClean="0"/>
              <a:t>Feature-Based Ranking</a:t>
            </a:r>
          </a:p>
        </p:txBody>
      </p:sp>
      <p:pic>
        <p:nvPicPr>
          <p:cNvPr id="35844" name="Picture 11" descr="txp_fig"/>
          <p:cNvPicPr>
            <a:picLocks noChangeAspect="1"/>
          </p:cNvPicPr>
          <p:nvPr>
            <p:custDataLst>
              <p:tags r:id="rId2"/>
            </p:custDataLst>
          </p:nvPr>
        </p:nvPicPr>
        <p:blipFill>
          <a:blip r:embed="rId5" cstate="print"/>
          <a:srcRect/>
          <a:stretch>
            <a:fillRect/>
          </a:stretch>
        </p:blipFill>
        <p:spPr bwMode="auto">
          <a:xfrm>
            <a:off x="2671763" y="2800350"/>
            <a:ext cx="7048500" cy="392113"/>
          </a:xfrm>
          <a:prstGeom prst="rect">
            <a:avLst/>
          </a:prstGeom>
          <a:noFill/>
          <a:ln w="9525">
            <a:noFill/>
            <a:miter lim="800000"/>
            <a:headEnd/>
            <a:tailEnd/>
          </a:ln>
        </p:spPr>
      </p:pic>
      <p:pic>
        <p:nvPicPr>
          <p:cNvPr id="35845" name="Picture 3"/>
          <p:cNvPicPr>
            <a:picLocks noChangeAspect="1" noChangeArrowheads="1"/>
          </p:cNvPicPr>
          <p:nvPr/>
        </p:nvPicPr>
        <p:blipFill>
          <a:blip r:embed="rId6" cstate="print"/>
          <a:srcRect/>
          <a:stretch>
            <a:fillRect/>
          </a:stretch>
        </p:blipFill>
        <p:spPr bwMode="auto">
          <a:xfrm>
            <a:off x="3459163" y="2238375"/>
            <a:ext cx="2789237" cy="1724025"/>
          </a:xfrm>
          <a:prstGeom prst="rect">
            <a:avLst/>
          </a:prstGeom>
          <a:noFill/>
          <a:ln w="9525">
            <a:solidFill>
              <a:schemeClr val="tx1"/>
            </a:solidFill>
            <a:miter lim="800000"/>
            <a:headEnd/>
            <a:tailEnd/>
          </a:ln>
        </p:spPr>
      </p:pic>
      <p:cxnSp>
        <p:nvCxnSpPr>
          <p:cNvPr id="65" name="Straight Connector 64"/>
          <p:cNvCxnSpPr/>
          <p:nvPr/>
        </p:nvCxnSpPr>
        <p:spPr>
          <a:xfrm>
            <a:off x="1905000" y="4191000"/>
            <a:ext cx="8458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5847" name="Picture 4"/>
          <p:cNvPicPr>
            <a:picLocks noChangeAspect="1" noChangeArrowheads="1"/>
          </p:cNvPicPr>
          <p:nvPr/>
        </p:nvPicPr>
        <p:blipFill>
          <a:blip r:embed="rId7" cstate="print"/>
          <a:srcRect b="32500"/>
          <a:stretch>
            <a:fillRect/>
          </a:stretch>
        </p:blipFill>
        <p:spPr bwMode="auto">
          <a:xfrm>
            <a:off x="3429000" y="4419600"/>
            <a:ext cx="2819400" cy="1828800"/>
          </a:xfrm>
          <a:prstGeom prst="rect">
            <a:avLst/>
          </a:prstGeom>
          <a:noFill/>
          <a:ln w="9525">
            <a:solidFill>
              <a:schemeClr val="tx1"/>
            </a:solidFill>
            <a:miter lim="800000"/>
            <a:headEnd/>
            <a:tailEnd/>
          </a:ln>
        </p:spPr>
      </p:pic>
      <p:sp>
        <p:nvSpPr>
          <p:cNvPr id="35848" name="TextBox 10"/>
          <p:cNvSpPr txBox="1">
            <a:spLocks noChangeArrowheads="1"/>
          </p:cNvSpPr>
          <p:nvPr/>
        </p:nvSpPr>
        <p:spPr bwMode="auto">
          <a:xfrm>
            <a:off x="2209800" y="1524000"/>
            <a:ext cx="4267200" cy="461963"/>
          </a:xfrm>
          <a:prstGeom prst="rect">
            <a:avLst/>
          </a:prstGeom>
          <a:noFill/>
          <a:ln w="9525">
            <a:noFill/>
            <a:miter lim="800000"/>
            <a:headEnd/>
            <a:tailEnd/>
          </a:ln>
        </p:spPr>
        <p:txBody>
          <a:bodyPr>
            <a:spAutoFit/>
          </a:bodyPr>
          <a:lstStyle/>
          <a:p>
            <a:r>
              <a:rPr lang="en-US" sz="2400" i="1" dirty="0">
                <a:latin typeface="Calibri"/>
                <a:cs typeface="Calibri"/>
              </a:rPr>
              <a:t>x</a:t>
            </a:r>
            <a:r>
              <a:rPr lang="en-US" sz="2400" dirty="0">
                <a:latin typeface="Calibri"/>
                <a:cs typeface="Calibri"/>
              </a:rPr>
              <a:t> = “Apple </a:t>
            </a:r>
            <a:r>
              <a:rPr lang="en-US" sz="2400" dirty="0" smtClean="0">
                <a:latin typeface="Calibri"/>
                <a:cs typeface="Calibri"/>
              </a:rPr>
              <a:t>Computer”</a:t>
            </a:r>
            <a:endParaRPr lang="en-US" sz="2400" dirty="0">
              <a:latin typeface="Calibri"/>
              <a:cs typeface="Calibri"/>
            </a:endParaRPr>
          </a:p>
        </p:txBody>
      </p:sp>
      <p:sp>
        <p:nvSpPr>
          <p:cNvPr id="35849" name="TextBox 10"/>
          <p:cNvSpPr txBox="1">
            <a:spLocks noChangeArrowheads="1"/>
          </p:cNvSpPr>
          <p:nvPr/>
        </p:nvSpPr>
        <p:spPr bwMode="auto">
          <a:xfrm>
            <a:off x="3048000" y="2743200"/>
            <a:ext cx="4267200" cy="461963"/>
          </a:xfrm>
          <a:prstGeom prst="rect">
            <a:avLst/>
          </a:prstGeom>
          <a:noFill/>
          <a:ln w="9525">
            <a:noFill/>
            <a:miter lim="800000"/>
            <a:headEnd/>
            <a:tailEnd/>
          </a:ln>
        </p:spPr>
        <p:txBody>
          <a:bodyPr>
            <a:spAutoFit/>
          </a:bodyPr>
          <a:lstStyle/>
          <a:p>
            <a:r>
              <a:rPr lang="en-US" sz="2400" i="1">
                <a:latin typeface="Times New Roman" pitchFamily="18" charset="0"/>
                <a:cs typeface="Times New Roman" pitchFamily="18" charset="0"/>
              </a:rPr>
              <a:t>x,</a:t>
            </a:r>
            <a:endParaRPr lang="en-US" sz="2400"/>
          </a:p>
        </p:txBody>
      </p:sp>
      <p:sp>
        <p:nvSpPr>
          <p:cNvPr id="35850" name="TextBox 10"/>
          <p:cNvSpPr txBox="1">
            <a:spLocks noChangeArrowheads="1"/>
          </p:cNvSpPr>
          <p:nvPr/>
        </p:nvSpPr>
        <p:spPr bwMode="auto">
          <a:xfrm>
            <a:off x="2971800" y="5024438"/>
            <a:ext cx="4267200" cy="461962"/>
          </a:xfrm>
          <a:prstGeom prst="rect">
            <a:avLst/>
          </a:prstGeom>
          <a:noFill/>
          <a:ln w="9525">
            <a:noFill/>
            <a:miter lim="800000"/>
            <a:headEnd/>
            <a:tailEnd/>
          </a:ln>
        </p:spPr>
        <p:txBody>
          <a:bodyPr>
            <a:spAutoFit/>
          </a:bodyPr>
          <a:lstStyle/>
          <a:p>
            <a:r>
              <a:rPr lang="en-US" sz="2400" i="1">
                <a:latin typeface="Times New Roman" pitchFamily="18" charset="0"/>
                <a:cs typeface="Times New Roman" pitchFamily="18" charset="0"/>
              </a:rPr>
              <a:t>x,</a:t>
            </a:r>
            <a:endParaRPr lang="en-US" sz="24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Perceptron for Ranking</a:t>
            </a:r>
          </a:p>
        </p:txBody>
      </p:sp>
      <p:sp>
        <p:nvSpPr>
          <p:cNvPr id="36867" name="Content Placeholder 2"/>
          <p:cNvSpPr>
            <a:spLocks noGrp="1"/>
          </p:cNvSpPr>
          <p:nvPr>
            <p:ph idx="1"/>
          </p:nvPr>
        </p:nvSpPr>
        <p:spPr>
          <a:xfrm>
            <a:off x="736600" y="1524000"/>
            <a:ext cx="11379200" cy="4729164"/>
          </a:xfrm>
        </p:spPr>
        <p:txBody>
          <a:bodyPr/>
          <a:lstStyle/>
          <a:p>
            <a:r>
              <a:rPr lang="en-US" sz="2800" dirty="0" smtClean="0"/>
              <a:t>Inputs    </a:t>
            </a:r>
          </a:p>
          <a:p>
            <a:r>
              <a:rPr lang="en-US" sz="2800" dirty="0" smtClean="0"/>
              <a:t>Candidates</a:t>
            </a:r>
          </a:p>
          <a:p>
            <a:r>
              <a:rPr lang="en-US" sz="2800" dirty="0" smtClean="0"/>
              <a:t>Many feature vectors: </a:t>
            </a:r>
          </a:p>
          <a:p>
            <a:r>
              <a:rPr lang="en-US" sz="2800" dirty="0" smtClean="0"/>
              <a:t>One weight vector:</a:t>
            </a:r>
          </a:p>
          <a:p>
            <a:pPr lvl="1"/>
            <a:r>
              <a:rPr lang="en-US" sz="2400" dirty="0" smtClean="0"/>
              <a:t>Prediction:</a:t>
            </a:r>
          </a:p>
          <a:p>
            <a:pPr lvl="1"/>
            <a:endParaRPr lang="en-US" sz="2400" dirty="0" smtClean="0"/>
          </a:p>
          <a:p>
            <a:pPr lvl="1"/>
            <a:endParaRPr lang="en-US" sz="2400" dirty="0" smtClean="0"/>
          </a:p>
          <a:p>
            <a:pPr lvl="1"/>
            <a:r>
              <a:rPr lang="en-US" sz="2400" dirty="0" smtClean="0"/>
              <a:t>Update (if wrong):</a:t>
            </a:r>
          </a:p>
        </p:txBody>
      </p:sp>
      <p:pic>
        <p:nvPicPr>
          <p:cNvPr id="36868" name="Picture 16" descr="txp_fig"/>
          <p:cNvPicPr>
            <a:picLocks noChangeAspect="1"/>
          </p:cNvPicPr>
          <p:nvPr>
            <p:custDataLst>
              <p:tags r:id="rId1"/>
            </p:custDataLst>
          </p:nvPr>
        </p:nvPicPr>
        <p:blipFill>
          <a:blip r:embed="rId13" cstate="print"/>
          <a:srcRect/>
          <a:stretch>
            <a:fillRect/>
          </a:stretch>
        </p:blipFill>
        <p:spPr bwMode="auto">
          <a:xfrm>
            <a:off x="1778000" y="4267200"/>
            <a:ext cx="3836988" cy="363537"/>
          </a:xfrm>
          <a:prstGeom prst="rect">
            <a:avLst/>
          </a:prstGeom>
          <a:noFill/>
          <a:ln w="9525">
            <a:noFill/>
            <a:miter lim="800000"/>
            <a:headEnd/>
            <a:tailEnd/>
          </a:ln>
        </p:spPr>
      </p:pic>
      <p:sp>
        <p:nvSpPr>
          <p:cNvPr id="36869" name="Line 7"/>
          <p:cNvSpPr>
            <a:spLocks noChangeShapeType="1"/>
          </p:cNvSpPr>
          <p:nvPr/>
        </p:nvSpPr>
        <p:spPr bwMode="auto">
          <a:xfrm flipH="1" flipV="1">
            <a:off x="8407400" y="3200400"/>
            <a:ext cx="228600" cy="685800"/>
          </a:xfrm>
          <a:prstGeom prst="line">
            <a:avLst/>
          </a:prstGeom>
          <a:noFill/>
          <a:ln w="50800">
            <a:solidFill>
              <a:schemeClr val="tx1"/>
            </a:solidFill>
            <a:round/>
            <a:headEnd/>
            <a:tailEnd type="triangle" w="med" len="med"/>
          </a:ln>
        </p:spPr>
        <p:txBody>
          <a:bodyPr/>
          <a:lstStyle/>
          <a:p>
            <a:endParaRPr lang="en-US"/>
          </a:p>
        </p:txBody>
      </p:sp>
      <p:sp>
        <p:nvSpPr>
          <p:cNvPr id="36870" name="Line 8"/>
          <p:cNvSpPr>
            <a:spLocks noChangeShapeType="1"/>
          </p:cNvSpPr>
          <p:nvPr/>
        </p:nvSpPr>
        <p:spPr bwMode="auto">
          <a:xfrm flipV="1">
            <a:off x="8636000" y="3810000"/>
            <a:ext cx="838200" cy="76200"/>
          </a:xfrm>
          <a:prstGeom prst="line">
            <a:avLst/>
          </a:prstGeom>
          <a:noFill/>
          <a:ln w="50800">
            <a:solidFill>
              <a:schemeClr val="tx1"/>
            </a:solidFill>
            <a:round/>
            <a:headEnd/>
            <a:tailEnd type="triangle" w="med" len="med"/>
          </a:ln>
        </p:spPr>
        <p:txBody>
          <a:bodyPr/>
          <a:lstStyle/>
          <a:p>
            <a:endParaRPr lang="en-US"/>
          </a:p>
        </p:txBody>
      </p:sp>
      <p:sp>
        <p:nvSpPr>
          <p:cNvPr id="36871" name="Line 9"/>
          <p:cNvSpPr>
            <a:spLocks noChangeShapeType="1"/>
          </p:cNvSpPr>
          <p:nvPr/>
        </p:nvSpPr>
        <p:spPr bwMode="auto">
          <a:xfrm flipH="1">
            <a:off x="8407400" y="3886200"/>
            <a:ext cx="228600" cy="762000"/>
          </a:xfrm>
          <a:prstGeom prst="line">
            <a:avLst/>
          </a:prstGeom>
          <a:noFill/>
          <a:ln w="50800">
            <a:solidFill>
              <a:schemeClr val="bg2"/>
            </a:solidFill>
            <a:round/>
            <a:headEnd/>
            <a:tailEnd type="triangle" w="med" len="med"/>
          </a:ln>
        </p:spPr>
        <p:txBody>
          <a:bodyPr/>
          <a:lstStyle/>
          <a:p>
            <a:endParaRPr lang="en-US"/>
          </a:p>
        </p:txBody>
      </p:sp>
      <p:pic>
        <p:nvPicPr>
          <p:cNvPr id="34" name="Picture 33" descr="txp_fig"/>
          <p:cNvPicPr>
            <a:picLocks noChangeAspect="1"/>
          </p:cNvPicPr>
          <p:nvPr>
            <p:custDataLst>
              <p:tags r:id="rId2"/>
            </p:custDataLst>
          </p:nvPr>
        </p:nvPicPr>
        <p:blipFill>
          <a:blip r:embed="rId14" cstate="print">
            <a:duotone>
              <a:schemeClr val="bg2">
                <a:shade val="45000"/>
                <a:satMod val="135000"/>
              </a:schemeClr>
              <a:prstClr val="white"/>
            </a:duotone>
          </a:blip>
          <a:stretch>
            <a:fillRect/>
          </a:stretch>
        </p:blipFill>
        <p:spPr bwMode="auto">
          <a:xfrm>
            <a:off x="7950200" y="4724400"/>
            <a:ext cx="1007001" cy="330859"/>
          </a:xfrm>
          <a:prstGeom prst="rect">
            <a:avLst/>
          </a:prstGeom>
          <a:noFill/>
          <a:ln/>
          <a:effectLst/>
        </p:spPr>
      </p:pic>
      <p:sp>
        <p:nvSpPr>
          <p:cNvPr id="36873" name="Line 13"/>
          <p:cNvSpPr>
            <a:spLocks noChangeShapeType="1"/>
          </p:cNvSpPr>
          <p:nvPr/>
        </p:nvSpPr>
        <p:spPr bwMode="auto">
          <a:xfrm flipV="1">
            <a:off x="8636000" y="2438400"/>
            <a:ext cx="381000" cy="1447800"/>
          </a:xfrm>
          <a:prstGeom prst="line">
            <a:avLst/>
          </a:prstGeom>
          <a:noFill/>
          <a:ln w="50800">
            <a:solidFill>
              <a:srgbClr val="CC0000"/>
            </a:solidFill>
            <a:round/>
            <a:headEnd/>
            <a:tailEnd type="triangle" w="med" len="med"/>
          </a:ln>
        </p:spPr>
        <p:txBody>
          <a:bodyPr/>
          <a:lstStyle/>
          <a:p>
            <a:endParaRPr lang="en-US"/>
          </a:p>
        </p:txBody>
      </p:sp>
      <p:sp>
        <p:nvSpPr>
          <p:cNvPr id="13" name="Line 16"/>
          <p:cNvSpPr>
            <a:spLocks noChangeShapeType="1"/>
          </p:cNvSpPr>
          <p:nvPr/>
        </p:nvSpPr>
        <p:spPr bwMode="auto">
          <a:xfrm flipV="1">
            <a:off x="9017000" y="2362200"/>
            <a:ext cx="838200" cy="152400"/>
          </a:xfrm>
          <a:prstGeom prst="line">
            <a:avLst/>
          </a:prstGeom>
          <a:noFill/>
          <a:ln w="50800">
            <a:solidFill>
              <a:srgbClr val="CC00CC"/>
            </a:solidFill>
            <a:round/>
            <a:headEnd/>
            <a:tailEnd type="triangle" w="med" len="med"/>
          </a:ln>
        </p:spPr>
        <p:txBody>
          <a:bodyPr/>
          <a:lstStyle/>
          <a:p>
            <a:endParaRPr lang="en-US"/>
          </a:p>
        </p:txBody>
      </p:sp>
      <p:sp>
        <p:nvSpPr>
          <p:cNvPr id="14" name="Line 17"/>
          <p:cNvSpPr>
            <a:spLocks noChangeShapeType="1"/>
          </p:cNvSpPr>
          <p:nvPr/>
        </p:nvSpPr>
        <p:spPr bwMode="auto">
          <a:xfrm flipV="1">
            <a:off x="8636000" y="3048000"/>
            <a:ext cx="1447800" cy="838200"/>
          </a:xfrm>
          <a:prstGeom prst="line">
            <a:avLst/>
          </a:prstGeom>
          <a:noFill/>
          <a:ln w="50800">
            <a:solidFill>
              <a:srgbClr val="CC0000"/>
            </a:solidFill>
            <a:round/>
            <a:headEnd/>
            <a:tailEnd type="triangle" w="med" len="med"/>
          </a:ln>
        </p:spPr>
        <p:txBody>
          <a:bodyPr/>
          <a:lstStyle/>
          <a:p>
            <a:endParaRPr lang="en-US"/>
          </a:p>
        </p:txBody>
      </p:sp>
      <p:sp>
        <p:nvSpPr>
          <p:cNvPr id="15" name="Line 18"/>
          <p:cNvSpPr>
            <a:spLocks noChangeShapeType="1"/>
          </p:cNvSpPr>
          <p:nvPr/>
        </p:nvSpPr>
        <p:spPr bwMode="auto">
          <a:xfrm>
            <a:off x="9855200" y="2362200"/>
            <a:ext cx="228600" cy="685800"/>
          </a:xfrm>
          <a:prstGeom prst="line">
            <a:avLst/>
          </a:prstGeom>
          <a:noFill/>
          <a:ln w="50800">
            <a:solidFill>
              <a:srgbClr val="CC00CC"/>
            </a:solidFill>
            <a:round/>
            <a:headEnd/>
            <a:tailEnd type="triangle" w="med" len="med"/>
          </a:ln>
        </p:spPr>
        <p:txBody>
          <a:bodyPr/>
          <a:lstStyle/>
          <a:p>
            <a:endParaRPr lang="en-US"/>
          </a:p>
        </p:txBody>
      </p:sp>
      <p:pic>
        <p:nvPicPr>
          <p:cNvPr id="36877" name="Picture 34" descr="txp_fig"/>
          <p:cNvPicPr>
            <a:picLocks noChangeAspect="1"/>
          </p:cNvPicPr>
          <p:nvPr>
            <p:custDataLst>
              <p:tags r:id="rId3"/>
            </p:custDataLst>
          </p:nvPr>
        </p:nvPicPr>
        <p:blipFill>
          <a:blip r:embed="rId15" cstate="print"/>
          <a:srcRect/>
          <a:stretch>
            <a:fillRect/>
          </a:stretch>
        </p:blipFill>
        <p:spPr bwMode="auto">
          <a:xfrm>
            <a:off x="8864600" y="2057400"/>
            <a:ext cx="273050" cy="182563"/>
          </a:xfrm>
          <a:prstGeom prst="rect">
            <a:avLst/>
          </a:prstGeom>
          <a:noFill/>
          <a:ln w="9525">
            <a:noFill/>
            <a:miter lim="800000"/>
            <a:headEnd/>
            <a:tailEnd/>
          </a:ln>
        </p:spPr>
      </p:pic>
      <p:pic>
        <p:nvPicPr>
          <p:cNvPr id="36878" name="Picture 18" descr="txp_fig"/>
          <p:cNvPicPr>
            <a:picLocks noChangeAspect="1"/>
          </p:cNvPicPr>
          <p:nvPr>
            <p:custDataLst>
              <p:tags r:id="rId4"/>
            </p:custDataLst>
          </p:nvPr>
        </p:nvPicPr>
        <p:blipFill>
          <a:blip r:embed="rId16" cstate="print"/>
          <a:srcRect/>
          <a:stretch>
            <a:fillRect/>
          </a:stretch>
        </p:blipFill>
        <p:spPr bwMode="auto">
          <a:xfrm>
            <a:off x="3149600" y="2209800"/>
            <a:ext cx="228600" cy="319088"/>
          </a:xfrm>
          <a:prstGeom prst="rect">
            <a:avLst/>
          </a:prstGeom>
          <a:noFill/>
          <a:ln w="9525">
            <a:noFill/>
            <a:miter lim="800000"/>
            <a:headEnd/>
            <a:tailEnd/>
          </a:ln>
        </p:spPr>
      </p:pic>
      <p:pic>
        <p:nvPicPr>
          <p:cNvPr id="36879" name="Picture 20" descr="txp_fig"/>
          <p:cNvPicPr>
            <a:picLocks noChangeAspect="1"/>
          </p:cNvPicPr>
          <p:nvPr>
            <p:custDataLst>
              <p:tags r:id="rId5"/>
            </p:custDataLst>
          </p:nvPr>
        </p:nvPicPr>
        <p:blipFill>
          <a:blip r:embed="rId17" cstate="print"/>
          <a:srcRect/>
          <a:stretch>
            <a:fillRect/>
          </a:stretch>
        </p:blipFill>
        <p:spPr bwMode="auto">
          <a:xfrm>
            <a:off x="2311400" y="1693984"/>
            <a:ext cx="250825" cy="228600"/>
          </a:xfrm>
          <a:prstGeom prst="rect">
            <a:avLst/>
          </a:prstGeom>
          <a:noFill/>
          <a:ln w="9525">
            <a:noFill/>
            <a:miter lim="800000"/>
            <a:headEnd/>
            <a:tailEnd/>
          </a:ln>
        </p:spPr>
      </p:pic>
      <p:pic>
        <p:nvPicPr>
          <p:cNvPr id="36880" name="Picture 22" descr="txp_fig"/>
          <p:cNvPicPr>
            <a:picLocks noChangeAspect="1"/>
          </p:cNvPicPr>
          <p:nvPr>
            <p:custDataLst>
              <p:tags r:id="rId6"/>
            </p:custDataLst>
          </p:nvPr>
        </p:nvPicPr>
        <p:blipFill>
          <a:blip r:embed="rId18" cstate="print"/>
          <a:srcRect/>
          <a:stretch>
            <a:fillRect/>
          </a:stretch>
        </p:blipFill>
        <p:spPr bwMode="auto">
          <a:xfrm>
            <a:off x="4749800" y="2667000"/>
            <a:ext cx="1163638" cy="381000"/>
          </a:xfrm>
          <a:prstGeom prst="rect">
            <a:avLst/>
          </a:prstGeom>
          <a:noFill/>
          <a:ln w="9525">
            <a:noFill/>
            <a:miter lim="800000"/>
            <a:headEnd/>
            <a:tailEnd/>
          </a:ln>
        </p:spPr>
      </p:pic>
      <p:pic>
        <p:nvPicPr>
          <p:cNvPr id="36881" name="Picture 24" descr="txp_fig"/>
          <p:cNvPicPr>
            <a:picLocks noChangeAspect="1"/>
          </p:cNvPicPr>
          <p:nvPr>
            <p:custDataLst>
              <p:tags r:id="rId7"/>
            </p:custDataLst>
          </p:nvPr>
        </p:nvPicPr>
        <p:blipFill>
          <a:blip r:embed="rId19" cstate="print"/>
          <a:srcRect/>
          <a:stretch>
            <a:fillRect/>
          </a:stretch>
        </p:blipFill>
        <p:spPr bwMode="auto">
          <a:xfrm>
            <a:off x="4368800" y="3276600"/>
            <a:ext cx="342900" cy="228600"/>
          </a:xfrm>
          <a:prstGeom prst="rect">
            <a:avLst/>
          </a:prstGeom>
          <a:noFill/>
          <a:ln w="9525">
            <a:noFill/>
            <a:miter lim="800000"/>
            <a:headEnd/>
            <a:tailEnd/>
          </a:ln>
        </p:spPr>
      </p:pic>
      <p:pic>
        <p:nvPicPr>
          <p:cNvPr id="36882" name="Picture 27" descr="txp_fig"/>
          <p:cNvPicPr>
            <a:picLocks noChangeAspect="1"/>
          </p:cNvPicPr>
          <p:nvPr>
            <p:custDataLst>
              <p:tags r:id="rId8"/>
            </p:custDataLst>
          </p:nvPr>
        </p:nvPicPr>
        <p:blipFill>
          <a:blip r:embed="rId20" cstate="print"/>
          <a:srcRect/>
          <a:stretch>
            <a:fillRect/>
          </a:stretch>
        </p:blipFill>
        <p:spPr bwMode="auto">
          <a:xfrm>
            <a:off x="1701800" y="5715000"/>
            <a:ext cx="4589463" cy="382588"/>
          </a:xfrm>
          <a:prstGeom prst="rect">
            <a:avLst/>
          </a:prstGeom>
          <a:noFill/>
          <a:ln w="9525">
            <a:noFill/>
            <a:miter lim="800000"/>
            <a:headEnd/>
            <a:tailEnd/>
          </a:ln>
        </p:spPr>
      </p:pic>
      <p:pic>
        <p:nvPicPr>
          <p:cNvPr id="36883" name="Picture 30" descr="txp_fig"/>
          <p:cNvPicPr>
            <a:picLocks noChangeAspect="1"/>
          </p:cNvPicPr>
          <p:nvPr>
            <p:custDataLst>
              <p:tags r:id="rId9"/>
            </p:custDataLst>
          </p:nvPr>
        </p:nvPicPr>
        <p:blipFill>
          <a:blip r:embed="rId21" cstate="print"/>
          <a:srcRect/>
          <a:stretch>
            <a:fillRect/>
          </a:stretch>
        </p:blipFill>
        <p:spPr bwMode="auto">
          <a:xfrm>
            <a:off x="9474200" y="3657600"/>
            <a:ext cx="1066800" cy="315913"/>
          </a:xfrm>
          <a:prstGeom prst="rect">
            <a:avLst/>
          </a:prstGeom>
          <a:noFill/>
          <a:ln w="9525">
            <a:noFill/>
            <a:miter lim="800000"/>
            <a:headEnd/>
            <a:tailEnd/>
          </a:ln>
        </p:spPr>
      </p:pic>
      <p:pic>
        <p:nvPicPr>
          <p:cNvPr id="36884" name="Picture 32" descr="txp_fig"/>
          <p:cNvPicPr>
            <a:picLocks noChangeAspect="1"/>
          </p:cNvPicPr>
          <p:nvPr>
            <p:custDataLst>
              <p:tags r:id="rId10"/>
            </p:custDataLst>
          </p:nvPr>
        </p:nvPicPr>
        <p:blipFill>
          <a:blip r:embed="rId22" cstate="print"/>
          <a:srcRect/>
          <a:stretch>
            <a:fillRect/>
          </a:stretch>
        </p:blipFill>
        <p:spPr bwMode="auto">
          <a:xfrm>
            <a:off x="7645400" y="2819400"/>
            <a:ext cx="915988" cy="300038"/>
          </a:xfrm>
          <a:prstGeom prst="rect">
            <a:avLst/>
          </a:prstGeom>
          <a:noFill/>
          <a:ln w="9525">
            <a:noFill/>
            <a:miter lim="800000"/>
            <a:headEnd/>
            <a:tailEnd/>
          </a:ln>
        </p:spPr>
      </p:pic>
      <p:pic>
        <p:nvPicPr>
          <p:cNvPr id="36" name="Picture 35" descr="txp_fig"/>
          <p:cNvPicPr>
            <a:picLocks noChangeAspect="1"/>
          </p:cNvPicPr>
          <p:nvPr>
            <p:custDataLst>
              <p:tags r:id="rId11"/>
            </p:custDataLst>
          </p:nvPr>
        </p:nvPicPr>
        <p:blipFill>
          <a:blip r:embed="rId15" cstate="print"/>
          <a:srcRect/>
          <a:stretch>
            <a:fillRect/>
          </a:stretch>
        </p:blipFill>
        <p:spPr bwMode="auto">
          <a:xfrm>
            <a:off x="10160000" y="2971800"/>
            <a:ext cx="273050" cy="18256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Apprenticeship</a:t>
            </a:r>
            <a:endParaRPr lang="en-US" dirty="0"/>
          </a:p>
        </p:txBody>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4925" y="1295834"/>
            <a:ext cx="9475788" cy="518073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err="1" smtClean="0"/>
              <a:t>Pacman</a:t>
            </a:r>
            <a:r>
              <a:rPr lang="en-US" dirty="0" smtClean="0"/>
              <a:t> Apprenticeship!</a:t>
            </a:r>
          </a:p>
        </p:txBody>
      </p:sp>
      <p:sp>
        <p:nvSpPr>
          <p:cNvPr id="3" name="Content Placeholder 2"/>
          <p:cNvSpPr>
            <a:spLocks noGrp="1"/>
          </p:cNvSpPr>
          <p:nvPr>
            <p:ph idx="1"/>
          </p:nvPr>
        </p:nvSpPr>
        <p:spPr>
          <a:xfrm>
            <a:off x="990600" y="1295400"/>
            <a:ext cx="8229600" cy="4525963"/>
          </a:xfrm>
        </p:spPr>
        <p:txBody>
          <a:bodyPr/>
          <a:lstStyle/>
          <a:p>
            <a:r>
              <a:rPr lang="en-US" sz="2400" dirty="0" smtClean="0"/>
              <a:t>Examples are states s</a:t>
            </a:r>
          </a:p>
          <a:p>
            <a:endParaRPr lang="en-US" sz="2400" dirty="0" smtClean="0"/>
          </a:p>
          <a:p>
            <a:endParaRPr lang="en-US" sz="2400" dirty="0" smtClean="0"/>
          </a:p>
          <a:p>
            <a:endParaRPr lang="en-US" sz="2400" dirty="0" smtClean="0"/>
          </a:p>
          <a:p>
            <a:endParaRPr lang="en-US" sz="2400" dirty="0" smtClean="0"/>
          </a:p>
          <a:p>
            <a:r>
              <a:rPr lang="en-US" sz="2400" dirty="0" smtClean="0"/>
              <a:t>Candidates are pairs (</a:t>
            </a:r>
            <a:r>
              <a:rPr lang="en-US" sz="2400" dirty="0" err="1" smtClean="0"/>
              <a:t>s,a</a:t>
            </a:r>
            <a:r>
              <a:rPr lang="en-US" sz="2400" dirty="0" smtClean="0"/>
              <a:t>)</a:t>
            </a:r>
          </a:p>
          <a:p>
            <a:r>
              <a:rPr lang="en-US" sz="2400" dirty="0" smtClean="0"/>
              <a:t>“Correct” actions: those taken by expert</a:t>
            </a:r>
          </a:p>
          <a:p>
            <a:r>
              <a:rPr lang="en-US" sz="2400" dirty="0" smtClean="0"/>
              <a:t>Features defined over (</a:t>
            </a:r>
            <a:r>
              <a:rPr lang="en-US" sz="2400" dirty="0" err="1" smtClean="0"/>
              <a:t>s,a</a:t>
            </a:r>
            <a:r>
              <a:rPr lang="en-US" sz="2400" dirty="0" smtClean="0"/>
              <a:t>) pairs: f(</a:t>
            </a:r>
            <a:r>
              <a:rPr lang="en-US" sz="2400" dirty="0" err="1" smtClean="0"/>
              <a:t>s,a</a:t>
            </a:r>
            <a:r>
              <a:rPr lang="en-US" sz="2400" dirty="0" smtClean="0"/>
              <a:t>)</a:t>
            </a:r>
          </a:p>
          <a:p>
            <a:r>
              <a:rPr lang="en-US" sz="2400" dirty="0" smtClean="0"/>
              <a:t>Score of a q-state (</a:t>
            </a:r>
            <a:r>
              <a:rPr lang="en-US" sz="2400" dirty="0" err="1" smtClean="0"/>
              <a:t>s,a</a:t>
            </a:r>
            <a:r>
              <a:rPr lang="en-US" sz="2400" dirty="0" smtClean="0"/>
              <a:t>) given by:</a:t>
            </a:r>
          </a:p>
          <a:p>
            <a:endParaRPr lang="en-US" sz="2400" dirty="0" smtClean="0"/>
          </a:p>
          <a:p>
            <a:endParaRPr lang="en-US" sz="2400" dirty="0" smtClean="0"/>
          </a:p>
          <a:p>
            <a:r>
              <a:rPr lang="en-US" sz="2400" dirty="0" smtClean="0"/>
              <a:t>How is this VERY different from reinforcement learning?</a:t>
            </a:r>
          </a:p>
        </p:txBody>
      </p:sp>
      <p:pic>
        <p:nvPicPr>
          <p:cNvPr id="37892" name="Picture 2"/>
          <p:cNvPicPr>
            <a:picLocks noChangeAspect="1" noChangeArrowheads="1"/>
          </p:cNvPicPr>
          <p:nvPr/>
        </p:nvPicPr>
        <p:blipFill>
          <a:blip r:embed="rId4" cstate="print"/>
          <a:srcRect/>
          <a:stretch>
            <a:fillRect/>
          </a:stretch>
        </p:blipFill>
        <p:spPr bwMode="auto">
          <a:xfrm>
            <a:off x="2239962" y="1828800"/>
            <a:ext cx="4465638" cy="1524000"/>
          </a:xfrm>
          <a:prstGeom prst="rect">
            <a:avLst/>
          </a:prstGeom>
          <a:noFill/>
          <a:ln w="9525">
            <a:noFill/>
            <a:miter lim="800000"/>
            <a:headEnd/>
            <a:tailEnd/>
          </a:ln>
        </p:spPr>
      </p:pic>
      <p:pic>
        <p:nvPicPr>
          <p:cNvPr id="37893" name="Picture 7" descr="txp_fig"/>
          <p:cNvPicPr>
            <a:picLocks noChangeAspect="1"/>
          </p:cNvPicPr>
          <p:nvPr>
            <p:custDataLst>
              <p:tags r:id="rId1"/>
            </p:custDataLst>
          </p:nvPr>
        </p:nvPicPr>
        <p:blipFill>
          <a:blip r:embed="rId5" cstate="print"/>
          <a:srcRect/>
          <a:stretch>
            <a:fillRect/>
          </a:stretch>
        </p:blipFill>
        <p:spPr bwMode="auto">
          <a:xfrm>
            <a:off x="2835275" y="5486400"/>
            <a:ext cx="1736725" cy="381000"/>
          </a:xfrm>
          <a:prstGeom prst="rect">
            <a:avLst/>
          </a:prstGeom>
          <a:noFill/>
          <a:ln w="9525">
            <a:noFill/>
            <a:miter lim="800000"/>
            <a:headEnd/>
            <a:tailEnd/>
          </a:ln>
        </p:spPr>
      </p:pic>
      <p:cxnSp>
        <p:nvCxnSpPr>
          <p:cNvPr id="13" name="Curved Connector 12"/>
          <p:cNvCxnSpPr/>
          <p:nvPr/>
        </p:nvCxnSpPr>
        <p:spPr>
          <a:xfrm flipH="1">
            <a:off x="9144000" y="2514600"/>
            <a:ext cx="838200" cy="1295400"/>
          </a:xfrm>
          <a:prstGeom prst="curvedConnector4">
            <a:avLst>
              <a:gd name="adj1" fmla="val -27273"/>
              <a:gd name="adj2" fmla="val 65558"/>
            </a:avLst>
          </a:prstGeom>
          <a:ln w="25400">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9601200" y="3352800"/>
            <a:ext cx="1143000" cy="646113"/>
          </a:xfrm>
          <a:prstGeom prst="rect">
            <a:avLst/>
          </a:prstGeom>
          <a:noFill/>
          <a:ln w="9525">
            <a:noFill/>
            <a:miter lim="800000"/>
            <a:headEnd/>
            <a:tailEnd/>
          </a:ln>
        </p:spPr>
        <p:txBody>
          <a:bodyPr>
            <a:spAutoFit/>
          </a:bodyPr>
          <a:lstStyle/>
          <a:p>
            <a:r>
              <a:rPr lang="en-US" dirty="0">
                <a:latin typeface="Calibri"/>
                <a:cs typeface="Calibri"/>
              </a:rPr>
              <a:t>“correct” action a*</a:t>
            </a:r>
          </a:p>
        </p:txBody>
      </p:sp>
      <p:pic>
        <p:nvPicPr>
          <p:cNvPr id="21" name="Picture 20" descr="txp_fig"/>
          <p:cNvPicPr>
            <a:picLocks noChangeAspect="1"/>
          </p:cNvPicPr>
          <p:nvPr>
            <p:custDataLst>
              <p:tags r:id="rId2"/>
            </p:custDataLst>
          </p:nvPr>
        </p:nvPicPr>
        <p:blipFill>
          <a:blip r:embed="rId6" cstate="print"/>
          <a:srcRect/>
          <a:stretch>
            <a:fillRect/>
          </a:stretch>
        </p:blipFill>
        <p:spPr bwMode="auto">
          <a:xfrm>
            <a:off x="8458200" y="4876800"/>
            <a:ext cx="1944688" cy="457200"/>
          </a:xfrm>
          <a:prstGeom prst="rect">
            <a:avLst/>
          </a:prstGeom>
          <a:noFill/>
          <a:ln w="9525">
            <a:noFill/>
            <a:miter lim="800000"/>
            <a:headEnd/>
            <a:tailEnd/>
          </a:ln>
        </p:spPr>
      </p:pic>
      <p:grpSp>
        <p:nvGrpSpPr>
          <p:cNvPr id="2" name="Group 28"/>
          <p:cNvGrpSpPr>
            <a:grpSpLocks/>
          </p:cNvGrpSpPr>
          <p:nvPr/>
        </p:nvGrpSpPr>
        <p:grpSpPr bwMode="auto">
          <a:xfrm rot="-5400000">
            <a:off x="8763000" y="1676400"/>
            <a:ext cx="1066800" cy="1066800"/>
            <a:chOff x="6400800" y="1676400"/>
            <a:chExt cx="838200" cy="838200"/>
          </a:xfrm>
        </p:grpSpPr>
        <p:sp>
          <p:nvSpPr>
            <p:cNvPr id="27" name="Oval 26"/>
            <p:cNvSpPr/>
            <p:nvPr/>
          </p:nvSpPr>
          <p:spPr>
            <a:xfrm>
              <a:off x="6400800" y="1676400"/>
              <a:ext cx="838200" cy="838200"/>
            </a:xfrm>
            <a:prstGeom prst="ellipse">
              <a:avLst/>
            </a:prstGeom>
            <a:solidFill>
              <a:srgbClr val="EEEB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Isosceles Triangle 27"/>
            <p:cNvSpPr/>
            <p:nvPr/>
          </p:nvSpPr>
          <p:spPr>
            <a:xfrm>
              <a:off x="6629059" y="2056833"/>
              <a:ext cx="381680" cy="457767"/>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4" name="Group 29"/>
          <p:cNvGrpSpPr>
            <a:grpSpLocks/>
          </p:cNvGrpSpPr>
          <p:nvPr/>
        </p:nvGrpSpPr>
        <p:grpSpPr bwMode="auto">
          <a:xfrm rot="-5400000">
            <a:off x="8763000" y="4038600"/>
            <a:ext cx="533400" cy="533400"/>
            <a:chOff x="6400800" y="1676400"/>
            <a:chExt cx="838200" cy="838200"/>
          </a:xfrm>
        </p:grpSpPr>
        <p:sp>
          <p:nvSpPr>
            <p:cNvPr id="31" name="Oval 30"/>
            <p:cNvSpPr/>
            <p:nvPr/>
          </p:nvSpPr>
          <p:spPr>
            <a:xfrm>
              <a:off x="6400800" y="1676400"/>
              <a:ext cx="838200" cy="838200"/>
            </a:xfrm>
            <a:prstGeom prst="ellipse">
              <a:avLst/>
            </a:prstGeom>
            <a:solidFill>
              <a:srgbClr val="EEEB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Isosceles Triangle 31"/>
            <p:cNvSpPr/>
            <p:nvPr/>
          </p:nvSpPr>
          <p:spPr>
            <a:xfrm>
              <a:off x="6630307" y="2058081"/>
              <a:ext cx="379186" cy="45651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 name="TextBox 4"/>
          <p:cNvSpPr txBox="1"/>
          <p:nvPr/>
        </p:nvSpPr>
        <p:spPr>
          <a:xfrm>
            <a:off x="8303991" y="6476826"/>
            <a:ext cx="3964209" cy="369332"/>
          </a:xfrm>
          <a:prstGeom prst="rect">
            <a:avLst/>
          </a:prstGeom>
          <a:noFill/>
        </p:spPr>
        <p:txBody>
          <a:bodyPr wrap="none" rtlCol="0">
            <a:spAutoFit/>
          </a:bodyPr>
          <a:lstStyle/>
          <a:p>
            <a:r>
              <a:rPr lang="en-US" dirty="0" smtClean="0">
                <a:solidFill>
                  <a:srgbClr val="FF0000"/>
                </a:solidFill>
                <a:latin typeface="Calibri"/>
                <a:cs typeface="Calibri"/>
              </a:rPr>
              <a:t>[Demo: </a:t>
            </a:r>
            <a:r>
              <a:rPr lang="en-US" dirty="0" err="1" smtClean="0">
                <a:solidFill>
                  <a:srgbClr val="FF0000"/>
                </a:solidFill>
                <a:latin typeface="Calibri"/>
                <a:cs typeface="Calibri"/>
              </a:rPr>
              <a:t>Pacman</a:t>
            </a:r>
            <a:r>
              <a:rPr lang="en-US" dirty="0" smtClean="0">
                <a:solidFill>
                  <a:srgbClr val="FF0000"/>
                </a:solidFill>
                <a:latin typeface="Calibri"/>
                <a:cs typeface="Calibri"/>
              </a:rPr>
              <a:t> Apprentice (L22D1,2,3)]</a:t>
            </a:r>
            <a:endParaRPr lang="en-US" dirty="0">
              <a:solidFill>
                <a:srgbClr val="FF0000"/>
              </a:solidFill>
              <a:latin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a:t>
            </a:r>
            <a:r>
              <a:rPr lang="en-US" dirty="0" err="1" smtClean="0"/>
              <a:t>Pacman</a:t>
            </a:r>
            <a:r>
              <a:rPr lang="en-US" dirty="0" smtClean="0"/>
              <a:t> Apprentice</a:t>
            </a:r>
            <a:endParaRPr lang="en-US" dirty="0"/>
          </a:p>
        </p:txBody>
      </p:sp>
      <p:pic>
        <p:nvPicPr>
          <p:cNvPr id="4" name="Pacman Apprentic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1680" y="1219200"/>
            <a:ext cx="8168641" cy="5105400"/>
          </a:xfrm>
          <a:prstGeom prst="rect">
            <a:avLst/>
          </a:prstGeom>
        </p:spPr>
      </p:pic>
    </p:spTree>
    <p:extLst>
      <p:ext uri="{BB962C8B-B14F-4D97-AF65-F5344CB8AC3E}">
        <p14:creationId xmlns:p14="http://schemas.microsoft.com/office/powerpoint/2010/main" val="329066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smtClean="0"/>
              <a:t>Next: Kernels and Clustering</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What to Do About Errors</a:t>
            </a:r>
          </a:p>
        </p:txBody>
      </p:sp>
      <p:sp>
        <p:nvSpPr>
          <p:cNvPr id="15363" name="Rectangle 3"/>
          <p:cNvSpPr>
            <a:spLocks noGrp="1" noChangeArrowheads="1"/>
          </p:cNvSpPr>
          <p:nvPr>
            <p:ph idx="1"/>
          </p:nvPr>
        </p:nvSpPr>
        <p:spPr/>
        <p:txBody>
          <a:bodyPr/>
          <a:lstStyle/>
          <a:p>
            <a:pPr eaLnBrk="1" hangingPunct="1">
              <a:lnSpc>
                <a:spcPct val="80000"/>
              </a:lnSpc>
            </a:pPr>
            <a:r>
              <a:rPr lang="en-US" sz="2800" dirty="0" smtClean="0"/>
              <a:t>Problem: there’s still spam in your inbox</a:t>
            </a:r>
          </a:p>
          <a:p>
            <a:pPr eaLnBrk="1" hangingPunct="1">
              <a:lnSpc>
                <a:spcPct val="80000"/>
              </a:lnSpc>
            </a:pPr>
            <a:endParaRPr lang="en-US" sz="2800" dirty="0" smtClean="0"/>
          </a:p>
          <a:p>
            <a:pPr eaLnBrk="1" hangingPunct="1">
              <a:lnSpc>
                <a:spcPct val="80000"/>
              </a:lnSpc>
            </a:pPr>
            <a:r>
              <a:rPr lang="en-US" sz="2800" dirty="0" smtClean="0"/>
              <a:t>Need more </a:t>
            </a:r>
            <a:r>
              <a:rPr lang="en-US" sz="2800" dirty="0" smtClean="0">
                <a:solidFill>
                  <a:srgbClr val="C00000"/>
                </a:solidFill>
              </a:rPr>
              <a:t>features</a:t>
            </a:r>
            <a:r>
              <a:rPr lang="en-US" sz="2800" dirty="0" smtClean="0"/>
              <a:t> – words aren’t enough!</a:t>
            </a:r>
          </a:p>
          <a:p>
            <a:pPr lvl="1" eaLnBrk="1" hangingPunct="1">
              <a:lnSpc>
                <a:spcPct val="80000"/>
              </a:lnSpc>
            </a:pPr>
            <a:r>
              <a:rPr lang="en-US" sz="2400" dirty="0" smtClean="0"/>
              <a:t>Have you emailed the sender before?</a:t>
            </a:r>
          </a:p>
          <a:p>
            <a:pPr lvl="1" eaLnBrk="1" hangingPunct="1">
              <a:lnSpc>
                <a:spcPct val="80000"/>
              </a:lnSpc>
            </a:pPr>
            <a:r>
              <a:rPr lang="en-US" sz="2400" dirty="0" smtClean="0"/>
              <a:t>Have 1M other people just gotten the same email?</a:t>
            </a:r>
          </a:p>
          <a:p>
            <a:pPr lvl="1" eaLnBrk="1" hangingPunct="1">
              <a:lnSpc>
                <a:spcPct val="80000"/>
              </a:lnSpc>
            </a:pPr>
            <a:r>
              <a:rPr lang="en-US" sz="2400" dirty="0" smtClean="0"/>
              <a:t>Is the sending information consistent? </a:t>
            </a:r>
          </a:p>
          <a:p>
            <a:pPr lvl="1" eaLnBrk="1" hangingPunct="1">
              <a:lnSpc>
                <a:spcPct val="80000"/>
              </a:lnSpc>
            </a:pPr>
            <a:r>
              <a:rPr lang="en-US" sz="2400" dirty="0" smtClean="0"/>
              <a:t>Is the email in ALL CAPS?</a:t>
            </a:r>
          </a:p>
          <a:p>
            <a:pPr lvl="1" eaLnBrk="1" hangingPunct="1">
              <a:lnSpc>
                <a:spcPct val="80000"/>
              </a:lnSpc>
            </a:pPr>
            <a:r>
              <a:rPr lang="en-US" sz="2400" dirty="0" smtClean="0"/>
              <a:t>Do inline URLs point where they say they point?</a:t>
            </a:r>
          </a:p>
          <a:p>
            <a:pPr lvl="1" eaLnBrk="1" hangingPunct="1">
              <a:lnSpc>
                <a:spcPct val="80000"/>
              </a:lnSpc>
            </a:pPr>
            <a:r>
              <a:rPr lang="en-US" sz="2400" dirty="0" smtClean="0"/>
              <a:t>Does the email address you by (your) name?</a:t>
            </a:r>
          </a:p>
          <a:p>
            <a:pPr eaLnBrk="1" hangingPunct="1">
              <a:lnSpc>
                <a:spcPct val="80000"/>
              </a:lnSpc>
            </a:pPr>
            <a:endParaRPr lang="en-US" sz="2800" dirty="0" smtClean="0"/>
          </a:p>
          <a:p>
            <a:pPr eaLnBrk="1" hangingPunct="1">
              <a:lnSpc>
                <a:spcPct val="80000"/>
              </a:lnSpc>
            </a:pPr>
            <a:r>
              <a:rPr lang="en-US" sz="2800" dirty="0" smtClean="0"/>
              <a:t>Naïve </a:t>
            </a:r>
            <a:r>
              <a:rPr lang="en-US" sz="2800" dirty="0" err="1" smtClean="0"/>
              <a:t>Bayes</a:t>
            </a:r>
            <a:r>
              <a:rPr lang="en-US" sz="2800" dirty="0" smtClean="0"/>
              <a:t> models can incorporate a variety of features, but tend to do best in homogeneous cases (e.g. all features are word occurrences)</a:t>
            </a:r>
          </a:p>
          <a:p>
            <a:pPr eaLnBrk="1" hangingPunct="1">
              <a:lnSpc>
                <a:spcPct val="80000"/>
              </a:lnSpc>
            </a:pPr>
            <a:endParaRPr lang="en-US" sz="2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Classifiers</a:t>
            </a:r>
            <a:endParaRPr lang="en-US" dirty="0"/>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5250" y="1371600"/>
            <a:ext cx="3885299" cy="5163642"/>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smtClean="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smtClean="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smtClean="0"/>
              <a:t>Inputs are </a:t>
            </a:r>
            <a:r>
              <a:rPr lang="en-US" sz="2800" dirty="0" smtClean="0">
                <a:solidFill>
                  <a:srgbClr val="CC0000"/>
                </a:solidFill>
              </a:rPr>
              <a:t>feature values</a:t>
            </a:r>
          </a:p>
          <a:p>
            <a:pPr eaLnBrk="1" hangingPunct="1">
              <a:lnSpc>
                <a:spcPct val="90000"/>
              </a:lnSpc>
            </a:pPr>
            <a:r>
              <a:rPr lang="en-US" sz="2800" dirty="0" smtClean="0"/>
              <a:t>Each feature has a </a:t>
            </a:r>
            <a:r>
              <a:rPr lang="en-US" sz="2800" dirty="0" smtClean="0">
                <a:solidFill>
                  <a:srgbClr val="CC0000"/>
                </a:solidFill>
              </a:rPr>
              <a:t>weight</a:t>
            </a:r>
          </a:p>
          <a:p>
            <a:pPr eaLnBrk="1" hangingPunct="1">
              <a:lnSpc>
                <a:spcPct val="90000"/>
              </a:lnSpc>
            </a:pPr>
            <a:r>
              <a:rPr lang="en-US" sz="2800" dirty="0" smtClean="0"/>
              <a:t>Sum is the </a:t>
            </a:r>
            <a:r>
              <a:rPr lang="en-US" sz="2800" dirty="0" smtClean="0">
                <a:solidFill>
                  <a:srgbClr val="CC0000"/>
                </a:solidFill>
              </a:rPr>
              <a:t>activation</a:t>
            </a:r>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endParaRPr lang="en-US" sz="2800" dirty="0" smtClean="0"/>
          </a:p>
          <a:p>
            <a:pPr eaLnBrk="1" hangingPunct="1">
              <a:lnSpc>
                <a:spcPct val="90000"/>
              </a:lnSpc>
            </a:pPr>
            <a:r>
              <a:rPr lang="en-US" sz="2800" dirty="0" smtClean="0"/>
              <a:t>If the activation is:</a:t>
            </a:r>
          </a:p>
          <a:p>
            <a:pPr lvl="1" eaLnBrk="1" hangingPunct="1">
              <a:lnSpc>
                <a:spcPct val="90000"/>
              </a:lnSpc>
            </a:pPr>
            <a:r>
              <a:rPr lang="en-US" sz="2400" dirty="0" smtClean="0"/>
              <a:t>Positive, output +1</a:t>
            </a:r>
          </a:p>
          <a:p>
            <a:pPr lvl="1" eaLnBrk="1" hangingPunct="1">
              <a:lnSpc>
                <a:spcPct val="90000"/>
              </a:lnSpc>
            </a:pPr>
            <a:r>
              <a:rPr lang="en-US" sz="2400" dirty="0" smtClean="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smtClean="0"/>
              <a:t>Binary case: compare features to a weight vector</a:t>
            </a:r>
          </a:p>
          <a:p>
            <a:r>
              <a:rPr lang="en-US" sz="2400" dirty="0" smtClean="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amsmath}&#10;\usepackage[usenames]{color}&#10;\begin{document}&#10;&#10;\newcommand{\bw}{{\bf w}}&#10;\newcommand{\bx}{{\bf x}}&#10;\newcommand{\bX}{{\bf X}}&#10;\newcommand{\by}{{\bf y}}&#10;\newcommand{\bft}{{\bf f}}&#10;\newcommand{\bc}{{\bf c}}&#10;\newcommand{\bz}{{\bf z}}&#10;\newcommand{\bb}{{\bf b}}&#10;\newcommand{\bA}{{\bf A}}&#10;&#10;%\setcounter{MaxMatrixCols}{12}&#10;\def\myspace{\;}&#10;&#10;$f(\mathit{\phantom{OTHEROTHER}}) = \left[&#10;0.8 \myspace 4 \myspace 2 \myspace 1 \myspace \ldots&#10;\right]$&#10;&#10;\end{document}&#10;"/>
  <p:tag name="FILENAME" val="txp_fig"/>
  <p:tag name="FORMAT" val="png256"/>
  <p:tag name="RES" val="1200"/>
  <p:tag name="BLEND" val="0"/>
  <p:tag name="TRANSPARENT" val="0"/>
  <p:tag name="TBUG" val="0"/>
  <p:tag name="ALLOWFS" val="0"/>
  <p:tag name="ORIGWIDTH" val="359"/>
  <p:tag name="PICTUREFILESIZE" val="1445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amsmath}&#10;\usepackage[usenames]{color}&#10;\begin{document}&#10;&#10;\newcommand{\bw}{{\bf w}}&#10;\newcommand{\bx}{{\bf x}}&#10;\newcommand{\bX}{{\bf X}}&#10;\newcommand{\by}{{\bf y}}&#10;\newcommand{\bft}{{\bf f}}&#10;\newcommand{\bc}{{\bf c}}&#10;\newcommand{\bz}{{\bf z}}&#10;\newcommand{\bb}{{\bf b}}&#10;\newcommand{\bA}{{\bf A}}&#10;&#10;%\setcounter{MaxMatrixCols}{12}&#10;\def\myspace{\;}&#10;&#10;$f(\mathit{\phantom{OTHEROTHER}}) = \left[&#10;0.3 \myspace 5 \myspace 0 \myspace 0 \myspace \ldots&#10;\right]$&#10;&#10;\end{document}&#10;"/>
  <p:tag name="FILENAME" val="txp_fig"/>
  <p:tag name="FORMAT" val="png256"/>
  <p:tag name="RES" val="1200"/>
  <p:tag name="BLEND" val="0"/>
  <p:tag name="TRANSPARENT" val="0"/>
  <p:tag name="TBUG" val="0"/>
  <p:tag name="ALLOWFS" val="0"/>
  <p:tag name="ORIGWIDTH" val="359"/>
  <p:tag name="PICTUREFILESIZE" val="14152"/>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 \cdot f(x,y)&#10;\end{array}&#10;\]&#10;\end{document}&#10;"/>
  <p:tag name="FILENAME" val="txp_fig"/>
  <p:tag name="FORMAT" val="pngmono"/>
  <p:tag name="RES" val="1200"/>
  <p:tag name="BLEND" val="0"/>
  <p:tag name="TRANSPARENT" val="0"/>
  <p:tag name="TBUG" val="0"/>
  <p:tag name="ALLOWFS" val="0"/>
  <p:tag name="ORIGWIDTH" val="243"/>
  <p:tag name="PICTUREFILESIZE" val="12201"/>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y')&#10;\]&#10;\end{document}&#10;"/>
  <p:tag name="FILENAME" val="txp_fig"/>
  <p:tag name="FORMAT" val="pngmono"/>
  <p:tag name="RES" val="1200"/>
  <p:tag name="BLEND" val="0"/>
  <p:tag name="TRANSPARENT" val="0"/>
  <p:tag name="TBUG" val="0"/>
  <p:tag name="ALLOWFS" val="0"/>
  <p:tag name="ORIGWIDTH" val="67"/>
  <p:tag name="PICTUREFILESIZE" val="4486"/>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4"/>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10;\end{array}&#10;\]&#10;\end{document}&#10;"/>
  <p:tag name="FILENAME" val="txp_fig"/>
  <p:tag name="FORMAT" val="pngmono"/>
  <p:tag name="RES" val="1200"/>
  <p:tag name="BLEND" val="0"/>
  <p:tag name="TRANSPARENT" val="0"/>
  <p:tag name="TBUG" val="0"/>
  <p:tag name="ALLOWFS" val="0"/>
  <p:tag name="ORIGWIDTH" val="10"/>
  <p:tag name="PICTUREFILESIZE" val="924"/>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x&#10;\end{array}&#10;\]&#10;\end{document}&#10;"/>
  <p:tag name="FILENAME" val="txp_fig"/>
  <p:tag name="FORMAT" val="pngmono"/>
  <p:tag name="RES" val="1200"/>
  <p:tag name="BLEND" val="0"/>
  <p:tag name="TRANSPARENT" val="0"/>
  <p:tag name="TBUG" val="0"/>
  <p:tag name="ALLOWFS" val="0"/>
  <p:tag name="ORIGWIDTH" val="11"/>
  <p:tag name="PICTUREFILESIZE" val="858"/>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f(x,y)&#10;\end{array}&#10;\]&#10;\end{document}&#10;"/>
  <p:tag name="FILENAME" val="txp_fig"/>
  <p:tag name="FORMAT" val="pngmono"/>
  <p:tag name="RES" val="1200"/>
  <p:tag name="BLEND" val="0"/>
  <p:tag name="TRANSPARENT" val="0"/>
  <p:tag name="TBUG" val="0"/>
  <p:tag name="ALLOWFS" val="0"/>
  <p:tag name="ORIGWIDTH" val="61"/>
  <p:tag name="PICTUREFILESIZE" val="408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w&#10;\end{array}&#10;\]&#10;\end{document}&#10;"/>
  <p:tag name="FILENAME" val="txp_fig"/>
  <p:tag name="FORMAT" val="pngmono"/>
  <p:tag name="RES" val="1200"/>
  <p:tag name="BLEND" val="0"/>
  <p:tag name="TRANSPARENT" val="0"/>
  <p:tag name="TBUG" val="0"/>
  <p:tag name="ALLOWFS" val="0"/>
  <p:tag name="ORIGWIDTH" val="15"/>
  <p:tag name="PICTUREFILESIZE" val="96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f(x, y^*) - f(x, y)&#10;\]&#10;\end{document}&#10;"/>
  <p:tag name="FILENAME" val="txp_fig"/>
  <p:tag name="FORMAT" val="pngmono"/>
  <p:tag name="RES" val="1200"/>
  <p:tag name="BLEND" val="0"/>
  <p:tag name="TRANSPARENT" val="0"/>
  <p:tag name="TBUG" val="0"/>
  <p:tag name="ALLOWFS" val="0"/>
  <p:tag name="ORIGWIDTH" val="252"/>
  <p:tag name="PICTUREFILESIZE" val="1175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y^*)&#10;\]&#10;\end{document}&#10;"/>
  <p:tag name="FILENAME" val="txp_fig"/>
  <p:tag name="FORMAT" val="pngmono"/>
  <p:tag name="RES" val="1200"/>
  <p:tag name="BLEND" val="0"/>
  <p:tag name="TRANSPARENT" val="0"/>
  <p:tag name="TBUG" val="0"/>
  <p:tag name="ALLOWFS" val="0"/>
  <p:tag name="ORIGWIDTH" val="71"/>
  <p:tag name="PICTUREFILESIZE" val="4646"/>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y)&#10;\]&#10;\end{document}&#10;"/>
  <p:tag name="FILENAME" val="txp_fig"/>
  <p:tag name="FORMAT" val="pngmono"/>
  <p:tag name="RES" val="1200"/>
  <p:tag name="BLEND" val="0"/>
  <p:tag name="TRANSPARENT" val="0"/>
  <p:tag name="TBUG" val="0"/>
  <p:tag name="ALLOWFS" val="0"/>
  <p:tag name="ORIGWIDTH" val="61"/>
  <p:tag name="PICTUREFILESIZE" val="4088"/>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4"/>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w \cdot f(s,a)&#10;\end{array}&#10;\]&#10;\end{document}&#10;"/>
  <p:tag name="FILENAME" val="txp_fig"/>
  <p:tag name="FORMAT" val="pngmono"/>
  <p:tag name="RES" val="1200"/>
  <p:tag name="BLEND" val="0"/>
  <p:tag name="TRANSPARENT" val="0"/>
  <p:tag name="TBUG" val="0"/>
  <p:tag name="ALLOWFS" val="0"/>
  <p:tag name="ORIGWIDTH" val="91"/>
  <p:tag name="PICTUREFILESIZE" val="5075"/>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forall a\neq a^*, \phantom{xxxxxxxx}\\&#10;w \cdot f(a^*) &gt; w \cdot f(a)&#10;\end{array}&#10;\]&#10;\end{document}&#10;"/>
  <p:tag name="FILENAME" val="txp_fig"/>
  <p:tag name="FORMAT" val="pngmono"/>
  <p:tag name="RES" val="1200"/>
  <p:tag name="BLEND" val="0"/>
  <p:tag name="TRANSPARENT" val="0"/>
  <p:tag name="TBUG" val="0"/>
  <p:tag name="ALLOWFS" val="0"/>
  <p:tag name="ORIGWIDTH" val="183"/>
  <p:tag name="PICTUREFILESIZE" val="1443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51049</TotalTime>
  <Words>3446</Words>
  <Application>Microsoft Macintosh PowerPoint</Application>
  <PresentationFormat>Widescreen</PresentationFormat>
  <Paragraphs>412</Paragraphs>
  <Slides>37</Slides>
  <Notes>15</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Calibri</vt:lpstr>
      <vt:lpstr>Courier New</vt:lpstr>
      <vt:lpstr>Mangal</vt:lpstr>
      <vt:lpstr>Symbol</vt:lpstr>
      <vt:lpstr>Times New Roman</vt:lpstr>
      <vt:lpstr>Wingdings</vt:lpstr>
      <vt:lpstr>Arial</vt:lpstr>
      <vt:lpstr>dan-berkeley-nlp-v1</vt:lpstr>
      <vt:lpstr>Photo Editor Photo</vt:lpstr>
      <vt:lpstr>Perceptrons</vt:lpstr>
      <vt:lpstr>Error-Driven Classification</vt:lpstr>
      <vt:lpstr>Errors, and What to Do</vt:lpstr>
      <vt:lpstr>What to Do About Errors</vt:lpstr>
      <vt:lpstr>Linear Classifiers</vt:lpstr>
      <vt:lpstr>Feature Vectors</vt:lpstr>
      <vt:lpstr>Some (Simplified) Biology</vt:lpstr>
      <vt:lpstr>Linear Classifiers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lpstr>Web Search</vt:lpstr>
      <vt:lpstr>Extension: Web Search</vt:lpstr>
      <vt:lpstr>Feature-Based Ranking</vt:lpstr>
      <vt:lpstr>Perceptron for Ranking</vt:lpstr>
      <vt:lpstr>Apprenticeship</vt:lpstr>
      <vt:lpstr>Pacman Apprenticeship!</vt:lpstr>
      <vt:lpstr>Video of Demo Pacman Apprentice</vt:lpstr>
      <vt:lpstr>Next: Kernels and Clustering</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2936</cp:revision>
  <cp:lastPrinted>2014-04-15T18:16:16Z</cp:lastPrinted>
  <dcterms:created xsi:type="dcterms:W3CDTF">2004-08-27T04:16:05Z</dcterms:created>
  <dcterms:modified xsi:type="dcterms:W3CDTF">2018-11-15T16:57:24Z</dcterms:modified>
</cp:coreProperties>
</file>